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4.png"/><Relationship Id="rId8" Type="http://schemas.openxmlformats.org/officeDocument/2006/relationships/image" Target="../media/image7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8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463040" y="822960"/>
            <a:ext cx="9265615" cy="384048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5760" rIns="365760" tIns="365760"/>
          <a:lstStyle/>
          <a:p>
            <a:pPr algn="ctr">
              <a:defRPr sz="2800" b="1">
                <a:solidFill>
                  <a:srgbClr val="2A231B"/>
                </a:solidFill>
                <a:latin typeface="Trebuchet MS"/>
              </a:defRPr>
            </a:pPr>
            <a:br/>
            <a:r>
              <a:t>Water Quality Index Development of</a:t>
            </a:r>
            <a:br/>
            <a:r>
              <a:t>Jhajjar Distributary Region</a:t>
            </a:r>
          </a:p>
          <a:p>
            <a:pPr algn="ctr">
              <a:defRPr sz="1400">
                <a:solidFill>
                  <a:srgbClr val="0B7285"/>
                </a:solidFill>
                <a:latin typeface="Calibri"/>
              </a:defRPr>
            </a:pPr>
            <a:r>
              <a:t>Hydrochemical Characterization, WQI Modeling &amp; Irrigation Suitability Assessment</a:t>
            </a:r>
          </a:p>
          <a:p>
            <a:pPr algn="ctr">
              <a:defRPr sz="1000">
                <a:solidFill>
                  <a:srgbClr val="6741D9"/>
                </a:solidFill>
                <a:latin typeface="Consolas"/>
              </a:defRPr>
            </a:pPr>
            <a:r>
              <a:t>Methodological Framework: Grounded in Islam, Sinha, Hussain et al. (Nature Scientific Reports, 2025)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047" y="676656"/>
            <a:ext cx="1371600" cy="347472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3823" y="658368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4297680" y="1051560"/>
            <a:ext cx="3596335" cy="329184"/>
          </a:xfrm>
          <a:prstGeom prst="roundRect">
            <a:avLst/>
          </a:prstGeom>
          <a:solidFill>
            <a:srgbClr val="E6FCF5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100">
                <a:solidFill>
                  <a:srgbClr val="0B7285"/>
                </a:solidFill>
                <a:latin typeface="Consolas"/>
              </a:defRPr>
            </a:pPr>
            <a:r>
              <a:t>B.TECH FINAL YEAR PROJECT (MIDTERM)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63040" y="4892040"/>
            <a:ext cx="4754880" cy="155448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/>
          <a:lstStyle/>
          <a:p>
            <a:pPr algn="ctr">
              <a:defRPr b="1" sz="1200">
                <a:solidFill>
                  <a:srgbClr val="2B8A3E"/>
                </a:solidFill>
                <a:latin typeface="Trebuchet MS"/>
              </a:defRPr>
            </a:pPr>
            <a:r>
              <a:t>INVESTIGATION TEAM</a:t>
            </a:r>
          </a:p>
          <a:p>
            <a:pPr>
              <a:defRPr sz="1200" b="1">
                <a:solidFill>
                  <a:srgbClr val="2A231B"/>
                </a:solidFill>
                <a:latin typeface="Calibri"/>
              </a:defRPr>
            </a:pPr>
            <a:r>
              <a:t>Varsh Ranga • Krishna Tyagi • Lakshya Phalaswal</a:t>
            </a:r>
            <a:br/>
            <a:r>
              <a:t>Aditya Ojha • Sushil</a:t>
            </a:r>
          </a:p>
          <a:p>
            <a:pPr>
              <a:defRPr sz="1000">
                <a:solidFill>
                  <a:srgbClr val="6D5F52"/>
                </a:solidFill>
                <a:latin typeface="Calibri"/>
              </a:defRPr>
            </a:pPr>
            <a:r>
              <a:t>Department of Civil &amp; Environmental Engineering</a:t>
            </a:r>
          </a:p>
        </p:txBody>
      </p:sp>
      <p:pic>
        <p:nvPicPr>
          <p:cNvPr id="8" name="Picture 7" descr="pin_gre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8456" y="472744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6492240" y="4892040"/>
            <a:ext cx="4236415" cy="155448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164592"/>
          <a:lstStyle/>
          <a:p>
            <a:pPr algn="ctr">
              <a:defRPr b="1" sz="1200">
                <a:solidFill>
                  <a:srgbClr val="D99B00"/>
                </a:solidFill>
                <a:latin typeface="Trebuchet MS"/>
              </a:defRPr>
            </a:pPr>
            <a:r>
              <a:t>PROJECT SUPERVISOR &amp; GUIDE</a:t>
            </a:r>
          </a:p>
          <a:p>
            <a:pPr>
              <a:defRPr sz="1500" b="1">
                <a:solidFill>
                  <a:srgbClr val="2A231B"/>
                </a:solidFill>
                <a:latin typeface="Trebuchet MS"/>
              </a:defRPr>
            </a:pPr>
            <a:r>
              <a:t>Prof. Athar Hussain</a:t>
            </a:r>
          </a:p>
          <a:p>
            <a:pPr>
              <a:defRPr sz="1000">
                <a:solidFill>
                  <a:srgbClr val="6D5F52"/>
                </a:solidFill>
                <a:latin typeface="Calibri"/>
              </a:defRPr>
            </a:pPr>
            <a:r>
              <a:t>Professor &amp; Head, Department of Environmental Engineering</a:t>
            </a:r>
            <a:br/>
            <a:r>
              <a:t>Senior Author, Nature Scientific Reports (2025)</a:t>
            </a:r>
          </a:p>
        </p:txBody>
      </p:sp>
      <p:pic>
        <p:nvPicPr>
          <p:cNvPr id="10" name="Picture 9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423" y="472744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Introduction: River Water and Groundwater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Surface Water vs. Groundwater Dynamics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937760" cy="402336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94360"/>
          <a:lstStyle/>
          <a:p>
            <a:pPr algn="ctr"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Fed by rainfall, runoff, canals and distributaries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Exposed to sewage, industrial waste and agricultural runoff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0B7285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Quality changes with season and flow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25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37744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0B7285"/>
                </a:solidFill>
                <a:latin typeface="Consolas"/>
              </a:defRPr>
            </a:pPr>
            <a:r>
              <a:t>RIVER / SURFACE WATER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4937760" cy="402336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594360"/>
          <a:lstStyle/>
          <a:p>
            <a:pPr algn="ctr"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Stored in aquifers; used through tube wells and hand pumps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Contaminated by natural sources (e.g. fluoride) and human activity</a:t>
            </a:r>
          </a:p>
          <a:p>
            <a:pPr>
              <a:spcAft>
                <a:spcPts val="1400"/>
              </a:spcAft>
            </a:pPr>
            <a:r>
              <a:rPr b="1" sz="1400">
                <a:solidFill>
                  <a:srgbClr val="D99B00"/>
                </a:solidFill>
              </a:rPr>
              <a:t>• </a:t>
            </a:r>
            <a:r>
              <a:rPr sz="1300">
                <a:solidFill>
                  <a:srgbClr val="2A231B"/>
                </a:solidFill>
              </a:rPr>
              <a:t>Recharges slowly, so pollution stays for a long time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8621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537960" y="1554480"/>
            <a:ext cx="201168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D99B00"/>
                </a:solidFill>
                <a:latin typeface="Consolas"/>
              </a:defRPr>
            </a:pPr>
            <a:r>
              <a:t>GROUNDWATER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5532120"/>
            <a:ext cx="10332720" cy="96012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74320" rIns="274320" tIns="228600"/>
          <a:lstStyle/>
          <a:p>
            <a:pPr algn="ctr"/>
            <a:r>
              <a:rPr sz="1300" b="1">
                <a:solidFill>
                  <a:srgbClr val="6741D9"/>
                </a:solidFill>
              </a:rPr>
              <a:t>A Water Quality Index (WQI) combines many parameters into a single score to judge water for drinking and irrigation.</a:t>
            </a:r>
          </a:p>
        </p:txBody>
      </p:sp>
      <p:pic>
        <p:nvPicPr>
          <p:cNvPr id="15" name="Picture 14" descr="pin_purp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88736" y="536752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Water Quality Parameters &amp; Significance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Key Physicochemical Indicators of Jhajjar Distributary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pur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10362895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047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03823" y="1207008"/>
            <a:ext cx="384048" cy="38404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1188720" y="1645920"/>
          <a:ext cx="978408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6858000"/>
              </a:tblGrid>
              <a:tr h="351692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Significance &amp; Health / Environmental Impact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Acidity or alkalinity of water; affects taste, mineral solubility, and plumbing corrosion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TDS (Total Dissolved Solids)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Indicates total salinity and dissolved inorganic salts; determines drinkability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 (TA)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Ability of water to neutralise acid; primarily bicarbonate (HCO₃⁻) and carbonate (CO₃²⁻)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Hardness (TH)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Caused by multivalent metallic cations (mainly Ca²⁺ and Mg²⁺); causes scale formation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Calcium (Ca²⁺)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Derived from sedimentary rock weathering; primary contributor to hardness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(Mg²⁺)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Essential mineral, but causes water hardness and laxative gastrointestinal effects at high levels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(Na⁺)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Adds to salinity and alkali hazard; induces soil deflocculation and impairs soil permeability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Potassium (K⁺)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Liberated from silicate rock weathering and agricultural potash fertilizers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Chloride (Cl⁻)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Imparts salty taste; primary tracer of anthropogenic sewage, saline upconing, and industrial effluent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Originates from agrochemical nitrogen fertilizers and sewage; induces infant methemoglobinemia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Sulphate (SO₄²⁻)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Derived from gypsum deposits and industrial run-off; exerts laxative gastrointestinal effects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Above 1.5 mg/L WHO limit causes endemic dental and skeletal fluorosis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 dir="r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Experimental Methods &amp; Analytical Instrumentation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Laboratory Protocol for Hydrochemical Characterization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603504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12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989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ANALYTICAL INSTRUMENTATION MATRIX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97280" y="2011680"/>
          <a:ext cx="5669280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2743200"/>
              </a:tblGrid>
              <a:tr h="658368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Parameters Analyzed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Method / Analytical Instrument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alkalinity, Total hardness,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Calcium, Magnesium, Chloride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Standard Volumetric Titration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(Acid, EDTA, AgNO₃)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pH, Total Dissolved Solids (TDS)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Digital Multi-Parameter Kit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(Electrochemical Probes)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(Na⁺), Potassium (K⁺)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Flame Emission Photometer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(NO₃⁻), Sulphate (SO₄²⁻),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UV-Vis Spectrophotometer</a:t>
                      </a:r>
                    </a:p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(Shimadzu UV-1800)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7223760" y="1371600"/>
            <a:ext cx="4053535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Alkalinity: </a:t>
            </a:r>
            <a:r>
              <a:rPr sz="1000">
                <a:solidFill>
                  <a:srgbClr val="2A231B"/>
                </a:solidFill>
              </a:rPr>
              <a:t>Neutralization titration with standard sulphuric acid using phenolphthalein and methyl orange indicators.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Hardness, Ca²⁺, Mg²⁺: </a:t>
            </a:r>
            <a:r>
              <a:rPr sz="1000">
                <a:solidFill>
                  <a:srgbClr val="2A231B"/>
                </a:solidFill>
              </a:rPr>
              <a:t>Complexometric EDTA titration using Eriochrome Black T (EBT) buffer for TH and Murexide for Ca²⁺.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Chloride: </a:t>
            </a:r>
            <a:r>
              <a:rPr sz="1000">
                <a:solidFill>
                  <a:srgbClr val="2A231B"/>
                </a:solidFill>
              </a:rPr>
              <a:t>Argentometric titration with standard silver nitrate (AgNO₃) using potassium chromate indicator.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Sample Preservation: </a:t>
            </a:r>
            <a:r>
              <a:rPr sz="1000">
                <a:solidFill>
                  <a:srgbClr val="2A231B"/>
                </a:solidFill>
              </a:rPr>
              <a:t>Samples collected in pre-washed high-density polypropylene bottles after extensive flushing to evacuate stale water.</a:t>
            </a:r>
          </a:p>
        </p:txBody>
      </p:sp>
      <p:pic>
        <p:nvPicPr>
          <p:cNvPr id="12" name="Picture 11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64727" y="1225296"/>
            <a:ext cx="1371600" cy="347472"/>
          </a:xfrm>
          <a:prstGeom prst="rect">
            <a:avLst/>
          </a:prstGeom>
        </p:spPr>
      </p:pic>
      <p:pic>
        <p:nvPicPr>
          <p:cNvPr id="13" name="Picture 12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8503" y="1207008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452360" y="1554480"/>
            <a:ext cx="237744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TITRATION &amp; PROTOCOL NOTES</a:t>
            </a:r>
          </a:p>
        </p:txBody>
      </p:sp>
    </p:spTree>
  </p:cSld>
  <p:clrMapOvr>
    <a:masterClrMapping/>
  </p:clrMapOvr>
  <p:transition spd="med">
    <p:push dir="r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Experimental Methods: 4-Stage Workflow &amp; QA/QC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Standardized Protocols &amp; Precision Quality Control (APHA Guidelines)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371600"/>
            <a:ext cx="2514600" cy="393192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0B7285"/>
                </a:solidFill>
              </a:defRPr>
            </a:pPr>
            <a:r>
              <a:t>Field Sampling &amp; Preservation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1060 field collection standard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Pre-cleaned polypropylene bottles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Well borehole purging (3–5 min)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Zero headspace, stored at 4°C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0302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679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68680" y="1554480"/>
            <a:ext cx="1280160" cy="256032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STAGE 01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474720" y="1371600"/>
            <a:ext cx="2514600" cy="393192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D99B00"/>
                </a:solidFill>
              </a:defRPr>
            </a:pPr>
            <a:r>
              <a:t>In-Situ Field Probing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Immediate electrode stabilization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pH &amp; temperature measurement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Electrical Conductivity (EC)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TDS reading prevents equilibrium shift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4622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999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3611879" y="1554480"/>
            <a:ext cx="1280160" cy="256032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STAGE 02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217920" y="1371600"/>
            <a:ext cx="2514600" cy="393192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6741D9"/>
                </a:solidFill>
              </a:defRPr>
            </a:pPr>
            <a:r>
              <a:t>Standard Lab Assays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2320 B: Alkalinity titration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2340 C: EDTA Hardness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APHA 4500-F⁻ D: SPADNS Fluoride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Shimadzu UV-1800 spectrophotometer</a:t>
            </a:r>
          </a:p>
        </p:txBody>
      </p:sp>
      <p:pic>
        <p:nvPicPr>
          <p:cNvPr id="15" name="Picture 14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9420" y="1225296"/>
            <a:ext cx="1371600" cy="347472"/>
          </a:xfrm>
          <a:prstGeom prst="rect">
            <a:avLst/>
          </a:prstGeom>
        </p:spPr>
      </p:pic>
      <p:pic>
        <p:nvPicPr>
          <p:cNvPr id="16" name="Picture 15" descr="pin_purpl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3196" y="1207008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6355080" y="1554480"/>
            <a:ext cx="1280160" cy="256032"/>
          </a:xfrm>
          <a:prstGeom prst="roundRect">
            <a:avLst/>
          </a:prstGeom>
          <a:solidFill>
            <a:srgbClr val="F3F0FF"/>
          </a:solidFill>
          <a:ln w="12700">
            <a:solidFill>
              <a:srgbClr val="6741D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6741D9"/>
                </a:solidFill>
                <a:latin typeface="Consolas"/>
              </a:defRPr>
            </a:pPr>
            <a:r>
              <a:t>STAGE 03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961120" y="1371600"/>
            <a:ext cx="2514600" cy="393192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64592" rIns="164592" tIns="502920"/>
          <a:lstStyle/>
          <a:p>
            <a:pPr algn="ctr">
              <a:spcAft>
                <a:spcPts val="800"/>
              </a:spcAft>
              <a:defRPr b="1" sz="1100">
                <a:solidFill>
                  <a:srgbClr val="2B8A3E"/>
                </a:solidFill>
              </a:defRPr>
            </a:pPr>
            <a:r>
              <a:t>QA/QC &amp; Ionic Balance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Normalized Charge Balance Error: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CBE = |ΣCat - ΣAn| / (ΣCat + ΣAn) * 100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Strict validation threshold: CBE &lt;= +-5%</a:t>
            </a:r>
          </a:p>
          <a:p>
            <a:pPr>
              <a:spcAft>
                <a:spcPts val="400"/>
              </a:spcAft>
              <a:defRPr sz="950">
                <a:solidFill>
                  <a:srgbClr val="2A231B"/>
                </a:solidFill>
              </a:defRPr>
            </a:pPr>
            <a:r>
              <a:t>• Reagent blanks &amp; calibration R² &gt; 0.999</a:t>
            </a:r>
          </a:p>
        </p:txBody>
      </p:sp>
      <p:pic>
        <p:nvPicPr>
          <p:cNvPr id="19" name="Picture 18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32620" y="1225296"/>
            <a:ext cx="1371600" cy="347472"/>
          </a:xfrm>
          <a:prstGeom prst="rect">
            <a:avLst/>
          </a:prstGeom>
        </p:spPr>
      </p:pic>
      <p:pic>
        <p:nvPicPr>
          <p:cNvPr id="20" name="Picture 19" descr="pin_green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26396" y="1207008"/>
            <a:ext cx="384048" cy="384048"/>
          </a:xfrm>
          <a:prstGeom prst="rect">
            <a:avLst/>
          </a:prstGeom>
        </p:spPr>
      </p:pic>
      <p:sp>
        <p:nvSpPr>
          <p:cNvPr id="21" name="Rounded Rectangle 20"/>
          <p:cNvSpPr/>
          <p:nvPr/>
        </p:nvSpPr>
        <p:spPr>
          <a:xfrm>
            <a:off x="9098280" y="1554480"/>
            <a:ext cx="1280160" cy="256032"/>
          </a:xfrm>
          <a:prstGeom prst="roundRect">
            <a:avLst/>
          </a:prstGeom>
          <a:solidFill>
            <a:srgbClr val="EBFBEE"/>
          </a:solidFill>
          <a:ln w="12700">
            <a:solidFill>
              <a:srgbClr val="2B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2B8A3E"/>
                </a:solidFill>
                <a:latin typeface="Consolas"/>
              </a:defRPr>
            </a:pPr>
            <a:r>
              <a:t>STAGE 04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1520" y="5486400"/>
            <a:ext cx="10744200" cy="100584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rIns="228600" tIns="137160"/>
          <a:lstStyle/>
          <a:p>
            <a:pPr algn="ctr"/>
            <a:r>
              <a:rPr b="1" sz="1100">
                <a:solidFill>
                  <a:srgbClr val="C92A2A"/>
                </a:solidFill>
              </a:rPr>
              <a:t>RESEARCH QUALITY CONTROL BENCHMARK (Hussain et al., 2025): </a:t>
            </a:r>
            <a:r>
              <a:rPr sz="1000">
                <a:solidFill>
                  <a:srgbClr val="2A231B"/>
                </a:solidFill>
              </a:rPr>
              <a:t>All hydrochemical determinations must pass the Normalized Charge Balance Error threshold of +-5%. Duplicate laboratory titrations and multi-point calibration curves (R² &gt;= 0.999) ensure reproducibility across all distributary reach sections.</a:t>
            </a:r>
          </a:p>
        </p:txBody>
      </p:sp>
      <p:pic>
        <p:nvPicPr>
          <p:cNvPr id="23" name="Picture 22" descr="pin_r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11596" y="5321808"/>
            <a:ext cx="384048" cy="384048"/>
          </a:xfrm>
          <a:prstGeom prst="rect">
            <a:avLst/>
          </a:prstGeom>
        </p:spPr>
      </p:pic>
    </p:spTree>
  </p:cSld>
  <p:clrMapOvr>
    <a:masterClrMapping/>
  </p:clrMapOvr>
  <p:transition spd="med">
    <p:push dir="r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Permissible Limits of Parameters &amp; Unit Weights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Regulatory Benchmarks (WHO &amp; IS 10500) and Calculated Wn Values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731520" y="1371600"/>
            <a:ext cx="713232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18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5656" y="1207008"/>
            <a:ext cx="384048" cy="384048"/>
          </a:xfrm>
          <a:prstGeom prst="rect">
            <a:avLst/>
          </a:prstGeom>
        </p:spPr>
      </p:pic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914400" y="1645920"/>
          <a:ext cx="6766560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1463040"/>
                <a:gridCol w="1645920"/>
                <a:gridCol w="1645920"/>
              </a:tblGrid>
              <a:tr h="351692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Parameter (mg/L)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WHO Limit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IS 10500 Limit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Unit Weight (Wn)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TDS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1000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500–2000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0.001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Na⁺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–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K⁺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12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–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0.078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Hardness (TH)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200–600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Ca²⁺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75–200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Mg²⁺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30–100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Total Alkalinity (TA)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200–600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0.002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pH (unitless)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8.5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6.5–8.5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0.109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Fluoride (F⁻)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1.5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1.0–1.5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0.620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Chloride (Cl⁻)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250–1000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0.004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51692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Nitrate (NO₃⁻)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45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0.019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51696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Sulphate (SO₄²⁻)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200–400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0.004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Rounded Rectangle 9"/>
          <p:cNvSpPr/>
          <p:nvPr/>
        </p:nvSpPr>
        <p:spPr>
          <a:xfrm>
            <a:off x="8046720" y="1371600"/>
            <a:ext cx="341345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Inverse Proportionality: </a:t>
            </a:r>
            <a:r>
              <a:rPr sz="1000">
                <a:solidFill>
                  <a:srgbClr val="2A231B"/>
                </a:solidFill>
              </a:rPr>
              <a:t>Unit weights (Wn) are computed inversely proportional to permissible standard limits: Wn = K / Sn, where K = 1 / Σ(1/Sn).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Fluoride Dominance (Wn = 0.620): </a:t>
            </a:r>
            <a:r>
              <a:rPr sz="1000">
                <a:solidFill>
                  <a:srgbClr val="2A231B"/>
                </a:solidFill>
              </a:rPr>
              <a:t>Because fluoride carries an acute toxic limit of 1.5 mg/L, it commands 62% of the aggregate index weight! Slight fluoride spikes sharply deteriorate overall WQI.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pH Sensitivity (Wn = 0.109): </a:t>
            </a:r>
            <a:r>
              <a:rPr sz="1000">
                <a:solidFill>
                  <a:srgbClr val="2A231B"/>
                </a:solidFill>
              </a:rPr>
              <a:t>pH represents the second-highest weight factor due to its regulatory influence on aquatic toxicity and metal mobility.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D99B00"/>
                </a:solidFill>
              </a:rPr>
              <a:t>• Combined Weight Concentration: </a:t>
            </a:r>
            <a:r>
              <a:rPr sz="1000">
                <a:solidFill>
                  <a:srgbClr val="2A231B"/>
                </a:solidFill>
              </a:rPr>
              <a:t>Together, Fluoride and pH comprise 72.9% of the overall drinking water quality index decision matrix.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647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61423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8275320" y="1554480"/>
            <a:ext cx="256032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WEIGHTING SENSITIVITY ANALYSIS</a:t>
            </a:r>
          </a:p>
        </p:txBody>
      </p:sp>
    </p:spTree>
  </p:cSld>
  <p:clrMapOvr>
    <a:masterClrMapping/>
  </p:clrMapOvr>
  <p:transition spd="med">
    <p:push dir="r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Selected Study Area: Jhajjar Distributary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Geographical Reach, Canal Hydraulics &amp; Socio-Hydrological Significance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502920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tIns="3977639" lIns="182880"/>
          <a:lstStyle/>
          <a:p>
            <a:pPr algn="ctr">
              <a:defRPr sz="1050">
                <a:solidFill>
                  <a:srgbClr val="6D5F52"/>
                </a:solidFill>
                <a:latin typeface="Calibri"/>
              </a:defRPr>
            </a:pPr>
            <a:r>
              <a:t>Fig 1: Jhajjar Distributary Canal Network Alignment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yello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6976" y="1207008"/>
            <a:ext cx="384048" cy="384048"/>
          </a:xfrm>
          <a:prstGeom prst="rect">
            <a:avLst/>
          </a:prstGeom>
        </p:spPr>
      </p:pic>
      <p:pic>
        <p:nvPicPr>
          <p:cNvPr id="9" name="Picture 8" descr="study_are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43000" y="1645920"/>
            <a:ext cx="4572000" cy="347472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6217920" y="1371600"/>
            <a:ext cx="505937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Canal Alignment &amp; Reach: </a:t>
            </a:r>
            <a:r>
              <a:rPr sz="1050">
                <a:solidFill>
                  <a:srgbClr val="2A231B"/>
                </a:solidFill>
              </a:rPr>
              <a:t>Starts at Bhalaut regulator and terminates near Dhaur, spanning approximately 32–35 km in total length.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Distributary Role: </a:t>
            </a:r>
            <a:r>
              <a:rPr sz="1050">
                <a:solidFill>
                  <a:srgbClr val="2A231B"/>
                </a:solidFill>
              </a:rPr>
              <a:t>Acts as a branch canal taking off from the Western Yamuna Canal system to distribute water to minor canals and field channels.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Agricultural Lifeline: </a:t>
            </a:r>
            <a:r>
              <a:rPr sz="1050">
                <a:solidFill>
                  <a:srgbClr val="2A231B"/>
                </a:solidFill>
              </a:rPr>
              <a:t>Serves as the primary source of irrigation for surrounding command areas; local agriculture is heavily dependent on this canal discharge.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Domestic &amp; Ecological Uses: </a:t>
            </a:r>
            <a:r>
              <a:rPr sz="1050">
                <a:solidFill>
                  <a:srgbClr val="2A231B"/>
                </a:solidFill>
              </a:rPr>
              <a:t>Provides drinking water for livestock, supports village washing and domestic chores, and acts as a recharge source for shallow groundwater aquifers along the canal corridor.</a:t>
            </a:r>
          </a:p>
          <a:p>
            <a:pPr>
              <a:spcAft>
                <a:spcPts val="1000"/>
              </a:spcAft>
            </a:pPr>
            <a:r>
              <a:rPr b="1" sz="1100">
                <a:solidFill>
                  <a:srgbClr val="0B7285"/>
                </a:solidFill>
              </a:rPr>
              <a:t>• Why Quality Matters: </a:t>
            </a:r>
            <a:r>
              <a:rPr sz="1050">
                <a:solidFill>
                  <a:srgbClr val="2A231B"/>
                </a:solidFill>
              </a:rPr>
              <a:t>Because canal water directly touches crops, enters the soil profile, and recharges potable groundwater aquifers, establishing an accurate WQI is essential for safeguarding regional food and water security.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1807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55583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44652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GEOGRAPHICAL &amp; FUNCTIONAL PROFILE</a:t>
            </a:r>
          </a:p>
        </p:txBody>
      </p:sp>
    </p:spTree>
  </p:cSld>
  <p:clrMapOvr>
    <a:masterClrMapping/>
  </p:clrMapOvr>
  <p:transition spd="med">
    <p:push dir="r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Calculation Methodology: WQI and IWQI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Mathematical Formulations for Drinking and Irrigation Indices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purp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93776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1: Unit Weight Calculation (Wn)
</a:t>
            </a:r>
            <a:r>
              <a:rPr sz="1050">
                <a:solidFill>
                  <a:srgbClr val="2A231B"/>
                </a:solidFill>
              </a:rPr>
              <a:t>Wn = K / Sn
Where K = 1 / Σ(1 / Sn)
K is the proportionality constant ensuring ΣWn = 1.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2: Sub-Index / Quality Rating (Qn)
</a:t>
            </a:r>
            <a:r>
              <a:rPr sz="1050">
                <a:solidFill>
                  <a:srgbClr val="2A231B"/>
                </a:solidFill>
              </a:rPr>
              <a:t>Qn = 100 × (Vn - Vi) / (Sn - Vi)
Sn = Permissible standard value
Vn = Measured parameter concentration
Vi = Ideal value (Vi = 0 for all parameters, except pH = 7.0).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0B7285"/>
                </a:solidFill>
              </a:rPr>
              <a:t>Step 3: Composite Index Aggregation
</a:t>
            </a:r>
            <a:r>
              <a:rPr sz="1050">
                <a:solidFill>
                  <a:srgbClr val="2A231B"/>
                </a:solidFill>
              </a:rPr>
              <a:t>WQI = Σ(Qn × Wn) / ΣWn
Synthesizes all individual sub-indices into a single dimensionless water quality score.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48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125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92608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WATER QUALITY INDEX (DRINKING WQI)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371600"/>
            <a:ext cx="4937760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28600" tIns="594360"/>
          <a:lstStyle/>
          <a:p>
            <a:pPr algn="ctr"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Sodium Adsorption Ratio (SAR)
</a:t>
            </a:r>
            <a:r>
              <a:rPr sz="1050">
                <a:solidFill>
                  <a:srgbClr val="2A231B"/>
                </a:solidFill>
              </a:rPr>
              <a:t>SAR = Na⁺ / √[(Ca²⁺ + Mg²⁺) / 2]
Assesses sodium alkali hazard and risk of soil deflocculation.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Sodium Percentage (Na %)
</a:t>
            </a:r>
            <a:r>
              <a:rPr sz="1050">
                <a:solidFill>
                  <a:srgbClr val="2A231B"/>
                </a:solidFill>
              </a:rPr>
              <a:t>Na % = [(Na⁺ + K⁺) × 100] / (Ca²⁺ + Mg²⁺ + Na⁺ + K⁺)
Evaluates soil permeability reduction potential.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Magnesium Hazard (MH)
</a:t>
            </a:r>
            <a:r>
              <a:rPr sz="1050">
                <a:solidFill>
                  <a:srgbClr val="2A231B"/>
                </a:solidFill>
              </a:rPr>
              <a:t>MH = [Mg²⁺ × 100] / (Ca²⁺ + Mg²⁺)
Measures soil crusting and alkalinity from magnesium buildup.</a:t>
            </a:r>
          </a:p>
          <a:p>
            <a:pPr>
              <a:spcAft>
                <a:spcPts val="1000"/>
              </a:spcAft>
            </a:pPr>
            <a:r>
              <a:rPr b="1" sz="1150">
                <a:solidFill>
                  <a:srgbClr val="D99B00"/>
                </a:solidFill>
              </a:rPr>
              <a:t>Kelley's Ratio (KR)
</a:t>
            </a:r>
            <a:r>
              <a:rPr sz="1050">
                <a:solidFill>
                  <a:srgbClr val="2A231B"/>
                </a:solidFill>
              </a:rPr>
              <a:t>KR = Na⁺ / (Ca²⁺ + Mg²⁺)
Values &gt; 1.0 indicate excess sodium hazard for agricultural crops.</a:t>
            </a:r>
          </a:p>
          <a:p>
            <a:pPr>
              <a:defRPr i="1" sz="950">
                <a:solidFill>
                  <a:srgbClr val="6D5F52"/>
                </a:solidFill>
              </a:defRPr>
            </a:pPr>
            <a:r>
              <a:t>*(Note: All ionic concentrations in SAR, Na%, MH, and KR are expressed in meq/L)*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9244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8621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6537960" y="1554480"/>
            <a:ext cx="274320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IRRIGATION INDICES (IWQI SUITE)</a:t>
            </a:r>
          </a:p>
        </p:txBody>
      </p:sp>
    </p:spTree>
  </p:cSld>
  <p:clrMapOvr>
    <a:masterClrMapping/>
  </p:clrMapOvr>
  <p:transition spd="med">
    <p:push dir="r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WQI and IWQI Limits &amp; Classification Scales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Standardized Water Quality Categorization Matrices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gree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4572000" cy="5029200"/>
          </a:xfrm>
          <a:prstGeom prst="roundRect">
            <a:avLst/>
          </a:prstGeom>
          <a:solidFill>
            <a:srgbClr val="FFFFFF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cya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837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143000" y="1554480"/>
            <a:ext cx="256032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0B7285"/>
                </a:solidFill>
                <a:latin typeface="Consolas"/>
              </a:defRPr>
            </a:pPr>
            <a:r>
              <a:t>DRINKING WQI CLASSIFICATION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1097280" y="2011680"/>
          <a:ext cx="420624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2377440"/>
              </a:tblGrid>
              <a:tr h="487680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WQI Range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Water Quality Class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0–25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Excellent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26–50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51–75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Moderately poor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76–100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Very poor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100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 for drinking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</a:tbl>
          </a:graphicData>
        </a:graphic>
      </p:graphicFrame>
      <p:sp>
        <p:nvSpPr>
          <p:cNvPr id="11" name="Rounded Rectangle 10"/>
          <p:cNvSpPr/>
          <p:nvPr/>
        </p:nvSpPr>
        <p:spPr>
          <a:xfrm>
            <a:off x="5943600" y="1371600"/>
            <a:ext cx="5333695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2" name="Picture 11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4647" y="1225296"/>
            <a:ext cx="1371600" cy="347472"/>
          </a:xfrm>
          <a:prstGeom prst="rect">
            <a:avLst/>
          </a:prstGeom>
        </p:spPr>
      </p:pic>
      <p:pic>
        <p:nvPicPr>
          <p:cNvPr id="13" name="Picture 12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8423" y="1207008"/>
            <a:ext cx="384048" cy="384048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6172200" y="1554480"/>
            <a:ext cx="292608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900">
                <a:solidFill>
                  <a:srgbClr val="D99B00"/>
                </a:solidFill>
                <a:latin typeface="Consolas"/>
              </a:defRPr>
            </a:pPr>
            <a:r>
              <a:t>IRRIGATION INDICES CLASSIFICATION</a:t>
            </a:r>
          </a:p>
        </p:txBody>
      </p:sp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6126480" y="2011680"/>
          <a:ext cx="493776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8800"/>
                <a:gridCol w="1554480"/>
                <a:gridCol w="1554480"/>
              </a:tblGrid>
              <a:tr h="349134"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Irrigation Index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Range Threshold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b="1" sz="1100">
                          <a:solidFill>
                            <a:srgbClr val="2A231B"/>
                          </a:solidFill>
                        </a:defRPr>
                      </a:pPr>
                      <a:r>
                        <a:t>Suitability Class</a:t>
                      </a:r>
                    </a:p>
                  </a:txBody>
                  <a:tcPr anchor="ctr" marL="73152" marR="73152" marT="45720" marB="45720">
                    <a:solidFill>
                      <a:srgbClr val="EAE0C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% (Na %)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60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Sodium % (Na %)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60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10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Excellent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10–18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Good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18–26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Doubtful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SAR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26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Hazard (MH)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50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Magnesium Hazard (MH)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50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  <a:tr h="349134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Kelley's Ratio (KR)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&lt; 1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Suitable</a:t>
                      </a:r>
                    </a:p>
                  </a:txBody>
                  <a:tcPr anchor="ctr" marL="73152" marR="73152" marT="45720" marB="45720">
                    <a:solidFill>
                      <a:srgbClr val="FBF7EE"/>
                    </a:solidFill>
                  </a:tcPr>
                </a:tc>
              </a:tr>
              <a:tr h="349140"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Kelley's Ratio (KR)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&gt; 1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000">
                          <a:solidFill>
                            <a:srgbClr val="2A231B"/>
                          </a:solidFill>
                        </a:defRPr>
                      </a:pPr>
                      <a:r>
                        <a:t>Unfit</a:t>
                      </a:r>
                    </a:p>
                  </a:txBody>
                  <a:tcPr anchor="ctr" marL="73152" marR="73152" marT="45720" marB="45720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med">
    <p:push dir="r"/>
  </p:transition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rk_bg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1706727" y="329184"/>
            <a:ext cx="8778240" cy="841248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73152" bIns="73152"/>
          <a:lstStyle/>
          <a:p>
            <a:pPr algn="ctr">
              <a:defRPr sz="1700" b="1">
                <a:solidFill>
                  <a:srgbClr val="0B7285"/>
                </a:solidFill>
                <a:latin typeface="Trebuchet MS"/>
              </a:defRPr>
            </a:pPr>
            <a:r>
              <a:t>Project Progress &amp; Future Roadmap</a:t>
            </a:r>
          </a:p>
          <a:p>
            <a:pPr algn="ctr">
              <a:defRPr sz="1100">
                <a:solidFill>
                  <a:srgbClr val="6D5F52"/>
                </a:solidFill>
                <a:latin typeface="Calibri"/>
              </a:defRPr>
            </a:pPr>
            <a:r>
              <a:t>Current Status and Upcoming Laboratory Milestones</a:t>
            </a:r>
          </a:p>
        </p:txBody>
      </p:sp>
      <p:pic>
        <p:nvPicPr>
          <p:cNvPr id="4" name="Picture 3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2887" y="201168"/>
            <a:ext cx="1645920" cy="384048"/>
          </a:xfrm>
          <a:prstGeom prst="rect">
            <a:avLst/>
          </a:prstGeom>
        </p:spPr>
      </p:pic>
      <p:pic>
        <p:nvPicPr>
          <p:cNvPr id="5" name="Picture 4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81047" y="182880"/>
            <a:ext cx="384048" cy="384048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914400" y="1371600"/>
            <a:ext cx="320040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Studied all 12 physicochemical water quality parameters and their health/toxicological significance.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Mastered analytical testing procedures (Titration, Flame Photometry, UV-Vis Spectrophotometry).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Conducted extensive regional reconnaissance and finalized the Jhajjar Distributary (Bhalaut to Dhaur) as the primary study reach.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Formulated the mathematical framework for WQI and IWQI calculations.</a:t>
            </a:r>
          </a:p>
        </p:txBody>
      </p:sp>
      <p:pic>
        <p:nvPicPr>
          <p:cNvPr id="7" name="Picture 6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0" y="1225296"/>
            <a:ext cx="1371600" cy="347472"/>
          </a:xfrm>
          <a:prstGeom prst="rect">
            <a:avLst/>
          </a:prstGeom>
        </p:spPr>
      </p:pic>
      <p:pic>
        <p:nvPicPr>
          <p:cNvPr id="8" name="Picture 7" descr="pin_gree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22576" y="1207008"/>
            <a:ext cx="384048" cy="384048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1097280" y="1554480"/>
            <a:ext cx="1828800" cy="292608"/>
          </a:xfrm>
          <a:prstGeom prst="roundRect">
            <a:avLst/>
          </a:prstGeom>
          <a:solidFill>
            <a:srgbClr val="EBFBEE"/>
          </a:solidFill>
          <a:ln w="12700">
            <a:solidFill>
              <a:srgbClr val="2B8A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2B8A3E"/>
                </a:solidFill>
                <a:latin typeface="Consolas"/>
              </a:defRPr>
            </a:pPr>
            <a:r>
              <a:t>COMPLETED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0" y="1371600"/>
            <a:ext cx="3200400" cy="5029200"/>
          </a:xfrm>
          <a:prstGeom prst="roundRect">
            <a:avLst/>
          </a:prstGeom>
          <a:solidFill>
            <a:srgbClr val="F4ECDC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Demarcating GPS-referenced sampling locations along head, middle, and tail reaches of the distributary.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Procuring pre-washed polypropylene bottles and field reagents for sample preservation.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Scheduling coordinated sample collection drives across the canal command area.</a:t>
            </a:r>
          </a:p>
        </p:txBody>
      </p:sp>
      <p:pic>
        <p:nvPicPr>
          <p:cNvPr id="11" name="Picture 10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0" y="1225296"/>
            <a:ext cx="1371600" cy="347472"/>
          </a:xfrm>
          <a:prstGeom prst="rect">
            <a:avLst/>
          </a:prstGeom>
        </p:spPr>
      </p:pic>
      <p:pic>
        <p:nvPicPr>
          <p:cNvPr id="12" name="Picture 11" descr="pin_yello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0176" y="1207008"/>
            <a:ext cx="384048" cy="38404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4754880" y="1554480"/>
            <a:ext cx="1828800" cy="292608"/>
          </a:xfrm>
          <a:prstGeom prst="roundRect">
            <a:avLst/>
          </a:prstGeom>
          <a:solidFill>
            <a:srgbClr val="FFF9DB"/>
          </a:solidFill>
          <a:ln w="12700">
            <a:solidFill>
              <a:srgbClr val="D99B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D99B00"/>
                </a:solidFill>
                <a:latin typeface="Consolas"/>
              </a:defRPr>
            </a:pPr>
            <a:r>
              <a:t>IN PROGRESS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371600"/>
            <a:ext cx="3200400" cy="5029200"/>
          </a:xfrm>
          <a:prstGeom prst="roundRect">
            <a:avLst/>
          </a:prstGeom>
          <a:solidFill>
            <a:srgbClr val="FFFDF5"/>
          </a:solidFill>
          <a:ln w="19050">
            <a:solidFill>
              <a:srgbClr val="D8C8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82880" rIns="182880" tIns="594360"/>
          <a:lstStyle/>
          <a:p>
            <a:pPr algn="ctr"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Execute comprehensive chemical testing of all water samples in the environmental engineering laboratory.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Calculate WQI and IWQI scores for all sampling stations.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Assess spatial water quality trends across the distributary and establish potability/irrigation suitability benchmarks.</a:t>
            </a:r>
          </a:p>
          <a:p>
            <a:pPr>
              <a:spcAft>
                <a:spcPts val="1000"/>
              </a:spcAft>
              <a:defRPr sz="1100">
                <a:solidFill>
                  <a:srgbClr val="2A231B"/>
                </a:solidFill>
              </a:defRPr>
            </a:pPr>
            <a:r>
              <a:t>• Compile final report and presentation of findings for engineering mitigation.</a:t>
            </a:r>
          </a:p>
        </p:txBody>
      </p:sp>
      <p:pic>
        <p:nvPicPr>
          <p:cNvPr id="15" name="Picture 14" descr="tape_stri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1225296"/>
            <a:ext cx="1371600" cy="347472"/>
          </a:xfrm>
          <a:prstGeom prst="rect">
            <a:avLst/>
          </a:prstGeom>
        </p:spPr>
      </p:pic>
      <p:pic>
        <p:nvPicPr>
          <p:cNvPr id="16" name="Picture 15" descr="pin_cyan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37776" y="1207008"/>
            <a:ext cx="384048" cy="38404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8412480" y="1554480"/>
            <a:ext cx="1828800" cy="292608"/>
          </a:xfrm>
          <a:prstGeom prst="roundRect">
            <a:avLst/>
          </a:prstGeom>
          <a:solidFill>
            <a:srgbClr val="E3FAFC"/>
          </a:solidFill>
          <a:ln w="12700">
            <a:solidFill>
              <a:srgbClr val="0B728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 lIns="36576" rIns="36576" tIns="18288" bIns="18288"/>
          <a:lstStyle/>
          <a:p>
            <a:pPr algn="ctr">
              <a:defRPr b="1" sz="1000">
                <a:solidFill>
                  <a:srgbClr val="0B7285"/>
                </a:solidFill>
                <a:latin typeface="Consolas"/>
              </a:defRPr>
            </a:pPr>
            <a:r>
              <a:t>NEXT PHASES</a:t>
            </a:r>
          </a:p>
        </p:txBody>
      </p:sp>
    </p:spTree>
  </p:cSld>
  <p:clrMapOvr>
    <a:masterClrMapping/>
  </p:clrMapOvr>
  <p:transition spd="med">
    <p:push dir="r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