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4.png"/><Relationship Id="rId8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8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rk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463040" y="822960"/>
            <a:ext cx="9265615" cy="3840480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rIns="365760" tIns="365760"/>
          <a:lstStyle/>
          <a:p>
            <a:pPr algn="ctr">
              <a:defRPr sz="2800" b="1">
                <a:solidFill>
                  <a:srgbClr val="2A231B"/>
                </a:solidFill>
                <a:latin typeface="Trebuchet MS"/>
              </a:defRPr>
            </a:pPr>
            <a:br/>
            <a:r>
              <a:t>Water Quality Index Development of</a:t>
            </a:r>
            <a:br/>
            <a:r>
              <a:t>Jhajjar Distributary Region</a:t>
            </a:r>
          </a:p>
          <a:p>
            <a:pPr algn="ctr">
              <a:defRPr sz="1400">
                <a:solidFill>
                  <a:srgbClr val="0B7285"/>
                </a:solidFill>
                <a:latin typeface="Calibri"/>
              </a:defRPr>
            </a:pPr>
            <a:r>
              <a:t>Hydrochemical Characterization, WQI Modeling &amp; Irrigation Suitability Assessment</a:t>
            </a:r>
          </a:p>
          <a:p>
            <a:pPr algn="ctr">
              <a:defRPr sz="1000">
                <a:solidFill>
                  <a:srgbClr val="6741D9"/>
                </a:solidFill>
                <a:latin typeface="Consolas"/>
              </a:defRPr>
            </a:pPr>
            <a:r>
              <a:t>Methodological Framework: Grounded in Islam, Sinha, Hussain et al. (Nature Scientific Reports, 2025)</a:t>
            </a:r>
          </a:p>
        </p:txBody>
      </p:sp>
      <p:pic>
        <p:nvPicPr>
          <p:cNvPr id="4" name="Picture 3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047" y="676656"/>
            <a:ext cx="1371600" cy="347472"/>
          </a:xfrm>
          <a:prstGeom prst="rect">
            <a:avLst/>
          </a:prstGeom>
        </p:spPr>
      </p:pic>
      <p:pic>
        <p:nvPicPr>
          <p:cNvPr id="5" name="Picture 4" descr="pin_cy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3823" y="658368"/>
            <a:ext cx="384048" cy="38404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4297680" y="1051560"/>
            <a:ext cx="3596335" cy="329184"/>
          </a:xfrm>
          <a:prstGeom prst="roundRect">
            <a:avLst/>
          </a:prstGeom>
          <a:solidFill>
            <a:srgbClr val="E6FCF5"/>
          </a:solidFill>
          <a:ln w="12700">
            <a:solidFill>
              <a:srgbClr val="0B72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1100">
                <a:solidFill>
                  <a:srgbClr val="0B7285"/>
                </a:solidFill>
                <a:latin typeface="Consolas"/>
              </a:defRPr>
            </a:pPr>
            <a:r>
              <a:t>B.TECH FINAL YEAR PROJECT (MIDTERM)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463040" y="4892040"/>
            <a:ext cx="4754880" cy="1554480"/>
          </a:xfrm>
          <a:prstGeom prst="roundRect">
            <a:avLst/>
          </a:prstGeom>
          <a:solidFill>
            <a:srgbClr val="F4ECDC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64592"/>
          <a:lstStyle/>
          <a:p>
            <a:pPr algn="ctr">
              <a:defRPr b="1" sz="1200">
                <a:solidFill>
                  <a:srgbClr val="2B8A3E"/>
                </a:solidFill>
                <a:latin typeface="Trebuchet MS"/>
              </a:defRPr>
            </a:pPr>
            <a:r>
              <a:t>INVESTIGATION TEAM</a:t>
            </a:r>
          </a:p>
          <a:p>
            <a:pPr>
              <a:defRPr sz="1200" b="1">
                <a:solidFill>
                  <a:srgbClr val="2A231B"/>
                </a:solidFill>
                <a:latin typeface="Calibri"/>
              </a:defRPr>
            </a:pPr>
            <a:r>
              <a:t>Varsh Ranga • Krishna Tyagi • Lakshya Phalaswal</a:t>
            </a:r>
            <a:br/>
            <a:r>
              <a:t>Aditya Ojha • Sushil</a:t>
            </a:r>
          </a:p>
          <a:p>
            <a:pPr>
              <a:defRPr sz="1000">
                <a:solidFill>
                  <a:srgbClr val="6D5F52"/>
                </a:solidFill>
                <a:latin typeface="Calibri"/>
              </a:defRPr>
            </a:pPr>
            <a:r>
              <a:t>Department of Civil &amp; Environmental Engineering</a:t>
            </a:r>
          </a:p>
        </p:txBody>
      </p:sp>
      <p:pic>
        <p:nvPicPr>
          <p:cNvPr id="8" name="Picture 7" descr="pin_gree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8456" y="4727448"/>
            <a:ext cx="384048" cy="38404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492240" y="4892040"/>
            <a:ext cx="4236415" cy="1554480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64592"/>
          <a:lstStyle/>
          <a:p>
            <a:pPr algn="ctr">
              <a:defRPr b="1" sz="1200">
                <a:solidFill>
                  <a:srgbClr val="D99B00"/>
                </a:solidFill>
                <a:latin typeface="Trebuchet MS"/>
              </a:defRPr>
            </a:pPr>
            <a:r>
              <a:t>PROJECT SUPERVISOR &amp; GUIDE</a:t>
            </a:r>
          </a:p>
          <a:p>
            <a:pPr>
              <a:defRPr sz="1500" b="1">
                <a:solidFill>
                  <a:srgbClr val="2A231B"/>
                </a:solidFill>
                <a:latin typeface="Trebuchet MS"/>
              </a:defRPr>
            </a:pPr>
            <a:r>
              <a:t>Prof. Athar Hussain</a:t>
            </a:r>
          </a:p>
          <a:p>
            <a:pPr>
              <a:defRPr sz="1000">
                <a:solidFill>
                  <a:srgbClr val="6D5F52"/>
                </a:solidFill>
                <a:latin typeface="Calibri"/>
              </a:defRPr>
            </a:pPr>
            <a:r>
              <a:t>Professor &amp; Head, Department of Environmental Engineering</a:t>
            </a:r>
            <a:br/>
            <a:r>
              <a:t>Senior Author, Nature Scientific Reports (2025)</a:t>
            </a:r>
          </a:p>
        </p:txBody>
      </p:sp>
      <p:pic>
        <p:nvPicPr>
          <p:cNvPr id="10" name="Picture 9" descr="pin_yello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8423" y="4727448"/>
            <a:ext cx="384048" cy="384048"/>
          </a:xfrm>
          <a:prstGeom prst="rect">
            <a:avLst/>
          </a:prstGeom>
        </p:spPr>
      </p:pic>
    </p:spTree>
  </p:cSld>
  <p:clrMapOvr>
    <a:masterClrMapping/>
  </p:clrMapOvr>
  <p:transition spd="med">
    <p:push dir="r"/>
  </p:transition>
  <p:timing>
    <p:tnLst>
      <p:cTn id="1" dur="indefinite" restart="always" nodeType="tmRoot">
        <p:childTnLst>
          <p:seq concurrent="1" nextAc="seek">
            <p:cTn id="2" dur="indefinite" nodeType="mainSeq">
              <p:childTnLst>
                <p:par>
                  <p:cTn id="3" fill="hold">
                    <p:stCondLst>
                      <p:cond delay="0"/>
                    </p:stCondLst>
                    <p:childTnLst>
                      <p:par>
                        <p:cTn id="4" fill="hold">
                          <p:stCondLst>
                            <p:cond delay="0"/>
                          </p:stCondLst>
                          <p:childTnLst>
                            <p:par>
                              <p:cTn id="5" presetID="47" presetClass="entr" presetSubtype="0" fill="hold" nodeType="click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3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7" dur="450" fill="hold"/>
                                      <p:tgtEl>
                                        <p:spTgt spid="3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8" fill="hold">
                    <p:stCondLst>
                      <p:cond delay="0"/>
                    </p:stCondLst>
                    <p:childTnLst>
                      <p:par>
                        <p:cTn id="9" fill="hold">
                          <p:stCondLst>
                            <p:cond delay="0"/>
                          </p:stCondLst>
                          <p:childTnLst>
                            <p:par>
                              <p:cTn id="10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1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4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12" dur="300" fill="hold"/>
                                      <p:tgtEl>
                                        <p:spTgt spid="4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13" fill="hold">
                    <p:stCondLst>
                      <p:cond delay="50"/>
                    </p:stCondLst>
                    <p:childTnLst>
                      <p:par>
                        <p:cTn id="14" fill="hold">
                          <p:stCondLst>
                            <p:cond delay="0"/>
                          </p:stCondLst>
                          <p:childTnLst>
                            <p:par>
                              <p:cTn id="15" presetID="11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1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5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zoom(in)">
                                    <p:cBhvr>
                                      <p:cTn id="17" dur="350" fill="hold"/>
                                      <p:tgtEl>
                                        <p:spTgt spid="5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18" fill="hold">
                    <p:stCondLst>
                      <p:cond delay="50"/>
                    </p:stCondLst>
                    <p:childTnLst>
                      <p:par>
                        <p:cTn id="19" fill="hold">
                          <p:stCondLst>
                            <p:cond delay="0"/>
                          </p:stCondLst>
                          <p:childTnLst>
                            <p:par>
                              <p:cTn id="20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2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6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22" dur="300" fill="hold"/>
                                      <p:tgtEl>
                                        <p:spTgt spid="6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23" fill="hold">
                    <p:stCondLst>
                      <p:cond delay="0"/>
                    </p:stCondLst>
                    <p:childTnLst>
                      <p:par>
                        <p:cTn id="24" fill="hold">
                          <p:stCondLst>
                            <p:cond delay="0"/>
                          </p:stCondLst>
                          <p:childTnLst>
                            <p:par>
                              <p:cTn id="25" presetID="10" presetClass="entr" presetSubtype="0" fill="hold" nodeType="click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2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7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27" dur="450" fill="hold"/>
                                      <p:tgtEl>
                                        <p:spTgt spid="7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28" fill="hold">
                    <p:stCondLst>
                      <p:cond delay="50"/>
                    </p:stCondLst>
                    <p:childTnLst>
                      <p:par>
                        <p:cTn id="29" fill="hold">
                          <p:stCondLst>
                            <p:cond delay="0"/>
                          </p:stCondLst>
                          <p:childTnLst>
                            <p:par>
                              <p:cTn id="30" presetID="11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3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8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zoom(in)">
                                    <p:cBhvr>
                                      <p:cTn id="32" dur="350" fill="hold"/>
                                      <p:tgtEl>
                                        <p:spTgt spid="8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33" fill="hold">
                    <p:stCondLst>
                      <p:cond delay="0"/>
                    </p:stCondLst>
                    <p:childTnLst>
                      <p:par>
                        <p:cTn id="34" fill="hold">
                          <p:stCondLst>
                            <p:cond delay="0"/>
                          </p:stCondLst>
                          <p:childTnLst>
                            <p:par>
                              <p:cTn id="35" presetID="10" presetClass="entr" presetSubtype="0" fill="hold" nodeType="click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3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9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37" dur="450" fill="hold"/>
                                      <p:tgtEl>
                                        <p:spTgt spid="9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38" fill="hold">
                    <p:stCondLst>
                      <p:cond delay="50"/>
                    </p:stCondLst>
                    <p:childTnLst>
                      <p:par>
                        <p:cTn id="39" fill="hold">
                          <p:stCondLst>
                            <p:cond delay="0"/>
                          </p:stCondLst>
                          <p:childTnLst>
                            <p:par>
                              <p:cTn id="40" presetID="11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4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0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zoom(in)">
                                    <p:cBhvr>
                                      <p:cTn id="42" dur="350" fill="hold"/>
                                      <p:tgtEl>
                                        <p:spTgt spid="10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</p:childTnLst>
            </p:cTn>
            <p:prevCondLst>
              <p:cond evt="onPrev" delay="0">
                <p:tgtEl>
                  <p:spTgt spid="3"/>
                </p:tgtEl>
              </p:cond>
              <p:cond evt="onPrev" delay="0">
                <p:tgtEl>
                  <p:spTgt spid="7"/>
                </p:tgtEl>
              </p:cond>
              <p:cond evt="onPrev" delay="0">
                <p:tgtEl>
                  <p:spTgt spid="9"/>
                </p:tgtEl>
              </p:cond>
            </p:prevCondLst>
            <p:nextCondLst>
              <p:cond evt="onNext" delay="0">
                <p:tgtEl>
                  <p:spTgt spid="3"/>
                </p:tgtEl>
              </p:cond>
              <p:cond evt="onNext" delay="0">
                <p:tgtEl>
                  <p:spTgt spid="7"/>
                </p:tgtEl>
              </p:cond>
              <p:cond evt="onNext" delay="0">
                <p:tgtEl>
                  <p:spTgt spid="9"/>
                </p:tgtEl>
              </p:cond>
            </p:nextCondLst>
          </p:seq>
        </p:childTnLst>
      </p:cTn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rk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706727" y="329184"/>
            <a:ext cx="8778240" cy="841248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73152" bIns="73152"/>
          <a:lstStyle/>
          <a:p>
            <a:pPr algn="ctr">
              <a:defRPr sz="1700" b="1">
                <a:solidFill>
                  <a:srgbClr val="0B7285"/>
                </a:solidFill>
                <a:latin typeface="Trebuchet MS"/>
              </a:defRPr>
            </a:pPr>
            <a:r>
              <a:t>Introduction: River Water and Groundwater</a:t>
            </a:r>
          </a:p>
          <a:p>
            <a:pPr algn="ctr">
              <a:defRPr sz="1100">
                <a:solidFill>
                  <a:srgbClr val="6D5F52"/>
                </a:solidFill>
                <a:latin typeface="Calibri"/>
              </a:defRPr>
            </a:pPr>
            <a:r>
              <a:t>Surface Water vs. Groundwater Dynamics</a:t>
            </a:r>
          </a:p>
        </p:txBody>
      </p:sp>
      <p:pic>
        <p:nvPicPr>
          <p:cNvPr id="4" name="Picture 3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2887" y="201168"/>
            <a:ext cx="1645920" cy="384048"/>
          </a:xfrm>
          <a:prstGeom prst="rect">
            <a:avLst/>
          </a:prstGeom>
        </p:spPr>
      </p:pic>
      <p:pic>
        <p:nvPicPr>
          <p:cNvPr id="5" name="Picture 4" descr="pin_cy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047" y="182880"/>
            <a:ext cx="384048" cy="38404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914400" y="1371600"/>
            <a:ext cx="4937760" cy="4023360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594360"/>
          <a:lstStyle/>
          <a:p>
            <a:pPr algn="ctr">
              <a:spcAft>
                <a:spcPts val="1400"/>
              </a:spcAft>
            </a:pPr>
            <a:r>
              <a:rPr b="1" sz="1400">
                <a:solidFill>
                  <a:srgbClr val="0B7285"/>
                </a:solidFill>
              </a:rPr>
              <a:t>• </a:t>
            </a:r>
            <a:r>
              <a:rPr sz="1300">
                <a:solidFill>
                  <a:srgbClr val="2A231B"/>
                </a:solidFill>
              </a:rPr>
              <a:t>Fed by rainfall, runoff, canals and distributaries</a:t>
            </a:r>
          </a:p>
          <a:p>
            <a:pPr>
              <a:spcAft>
                <a:spcPts val="1400"/>
              </a:spcAft>
            </a:pPr>
            <a:r>
              <a:rPr b="1" sz="1400">
                <a:solidFill>
                  <a:srgbClr val="0B7285"/>
                </a:solidFill>
              </a:rPr>
              <a:t>• </a:t>
            </a:r>
            <a:r>
              <a:rPr sz="1300">
                <a:solidFill>
                  <a:srgbClr val="2A231B"/>
                </a:solidFill>
              </a:rPr>
              <a:t>Exposed to sewage, industrial waste and agricultural runoff</a:t>
            </a:r>
          </a:p>
          <a:p>
            <a:pPr>
              <a:spcAft>
                <a:spcPts val="1400"/>
              </a:spcAft>
            </a:pPr>
            <a:r>
              <a:rPr b="1" sz="1400">
                <a:solidFill>
                  <a:srgbClr val="0B7285"/>
                </a:solidFill>
              </a:rPr>
              <a:t>• </a:t>
            </a:r>
            <a:r>
              <a:rPr sz="1300">
                <a:solidFill>
                  <a:srgbClr val="2A231B"/>
                </a:solidFill>
              </a:rPr>
              <a:t>Quality changes with season and flow</a:t>
            </a:r>
          </a:p>
        </p:txBody>
      </p:sp>
      <p:pic>
        <p:nvPicPr>
          <p:cNvPr id="7" name="Picture 6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7480" y="1225296"/>
            <a:ext cx="1371600" cy="347472"/>
          </a:xfrm>
          <a:prstGeom prst="rect">
            <a:avLst/>
          </a:prstGeom>
        </p:spPr>
      </p:pic>
      <p:pic>
        <p:nvPicPr>
          <p:cNvPr id="8" name="Picture 7" descr="pin_cy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256" y="1207008"/>
            <a:ext cx="384048" cy="38404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1143000" y="1554480"/>
            <a:ext cx="2377440" cy="292608"/>
          </a:xfrm>
          <a:prstGeom prst="roundRect">
            <a:avLst/>
          </a:prstGeom>
          <a:solidFill>
            <a:srgbClr val="E3FAFC"/>
          </a:solidFill>
          <a:ln w="12700">
            <a:solidFill>
              <a:srgbClr val="0B72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1000">
                <a:solidFill>
                  <a:srgbClr val="0B7285"/>
                </a:solidFill>
                <a:latin typeface="Consolas"/>
              </a:defRPr>
            </a:pPr>
            <a:r>
              <a:t>RIVER / SURFACE WATER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1371600"/>
            <a:ext cx="4937760" cy="4023360"/>
          </a:xfrm>
          <a:prstGeom prst="roundRect">
            <a:avLst/>
          </a:prstGeom>
          <a:solidFill>
            <a:srgbClr val="F4ECDC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594360"/>
          <a:lstStyle/>
          <a:p>
            <a:pPr algn="ctr">
              <a:spcAft>
                <a:spcPts val="1400"/>
              </a:spcAft>
            </a:pPr>
            <a:r>
              <a:rPr b="1" sz="1400">
                <a:solidFill>
                  <a:srgbClr val="D99B00"/>
                </a:solidFill>
              </a:rPr>
              <a:t>• </a:t>
            </a:r>
            <a:r>
              <a:rPr sz="1300">
                <a:solidFill>
                  <a:srgbClr val="2A231B"/>
                </a:solidFill>
              </a:rPr>
              <a:t>Stored in aquifers; used through tube wells and hand pumps</a:t>
            </a:r>
          </a:p>
          <a:p>
            <a:pPr>
              <a:spcAft>
                <a:spcPts val="1400"/>
              </a:spcAft>
            </a:pPr>
            <a:r>
              <a:rPr b="1" sz="1400">
                <a:solidFill>
                  <a:srgbClr val="D99B00"/>
                </a:solidFill>
              </a:rPr>
              <a:t>• </a:t>
            </a:r>
            <a:r>
              <a:rPr sz="1300">
                <a:solidFill>
                  <a:srgbClr val="2A231B"/>
                </a:solidFill>
              </a:rPr>
              <a:t>Contaminated by natural sources (e.g. fluoride) and human activity</a:t>
            </a:r>
          </a:p>
          <a:p>
            <a:pPr>
              <a:spcAft>
                <a:spcPts val="1400"/>
              </a:spcAft>
            </a:pPr>
            <a:r>
              <a:rPr b="1" sz="1400">
                <a:solidFill>
                  <a:srgbClr val="D99B00"/>
                </a:solidFill>
              </a:rPr>
              <a:t>• </a:t>
            </a:r>
            <a:r>
              <a:rPr sz="1300">
                <a:solidFill>
                  <a:srgbClr val="2A231B"/>
                </a:solidFill>
              </a:rPr>
              <a:t>Recharges slowly, so pollution stays for a long time</a:t>
            </a:r>
          </a:p>
        </p:txBody>
      </p:sp>
      <p:pic>
        <p:nvPicPr>
          <p:cNvPr id="11" name="Picture 10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1225296"/>
            <a:ext cx="1371600" cy="347472"/>
          </a:xfrm>
          <a:prstGeom prst="rect">
            <a:avLst/>
          </a:prstGeom>
        </p:spPr>
      </p:pic>
      <p:pic>
        <p:nvPicPr>
          <p:cNvPr id="12" name="Picture 11" descr="pin_yello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6216" y="1207008"/>
            <a:ext cx="384048" cy="38404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6537960" y="1554480"/>
            <a:ext cx="2011680" cy="292608"/>
          </a:xfrm>
          <a:prstGeom prst="roundRect">
            <a:avLst/>
          </a:prstGeom>
          <a:solidFill>
            <a:srgbClr val="FFF9DB"/>
          </a:solidFill>
          <a:ln w="12700">
            <a:solidFill>
              <a:srgbClr val="D99B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1000">
                <a:solidFill>
                  <a:srgbClr val="D99B00"/>
                </a:solidFill>
                <a:latin typeface="Consolas"/>
              </a:defRPr>
            </a:pPr>
            <a:r>
              <a:t>GROUNDWATER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5532120"/>
            <a:ext cx="103327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/>
            <a:r>
              <a:rPr sz="1300" b="1">
                <a:solidFill>
                  <a:srgbClr val="6741D9"/>
                </a:solidFill>
              </a:rPr>
              <a:t>A Water Quality Index (WQI) combines many parameters into a single score to judge water for drinking and irrigation.</a:t>
            </a:r>
          </a:p>
        </p:txBody>
      </p:sp>
      <p:pic>
        <p:nvPicPr>
          <p:cNvPr id="15" name="Picture 14" descr="pin_purpl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8736" y="5367528"/>
            <a:ext cx="384048" cy="384048"/>
          </a:xfrm>
          <a:prstGeom prst="rect">
            <a:avLst/>
          </a:prstGeom>
        </p:spPr>
      </p:pic>
    </p:spTree>
  </p:cSld>
  <p:clrMapOvr>
    <a:masterClrMapping/>
  </p:clrMapOvr>
  <p:transition spd="med">
    <p:push dir="r"/>
  </p:transition>
  <p:timing>
    <p:tnLst>
      <p:cTn id="1" dur="indefinite" restart="always" nodeType="tmRoot">
        <p:childTnLst>
          <p:seq concurrent="1" nextAc="seek">
            <p:cTn id="2" dur="indefinite" nodeType="mainSeq">
              <p:childTnLst>
                <p:par>
                  <p:cTn id="3" fill="hold">
                    <p:stCondLst>
                      <p:cond delay="0"/>
                    </p:stCondLst>
                    <p:childTnLst>
                      <p:par>
                        <p:cTn id="4" fill="hold">
                          <p:stCondLst>
                            <p:cond delay="0"/>
                          </p:stCondLst>
                          <p:childTnLst>
                            <p:par>
                              <p:cTn id="5" presetID="10" presetClass="entr" presetSubtype="0" fill="hold" nodeType="click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3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7" dur="450" fill="hold"/>
                                      <p:tgtEl>
                                        <p:spTgt spid="3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8" fill="hold">
                    <p:stCondLst>
                      <p:cond delay="0"/>
                    </p:stCondLst>
                    <p:childTnLst>
                      <p:par>
                        <p:cTn id="9" fill="hold">
                          <p:stCondLst>
                            <p:cond delay="0"/>
                          </p:stCondLst>
                          <p:childTnLst>
                            <p:par>
                              <p:cTn id="10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1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4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12" dur="300" fill="hold"/>
                                      <p:tgtEl>
                                        <p:spTgt spid="4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13" fill="hold">
                    <p:stCondLst>
                      <p:cond delay="50"/>
                    </p:stCondLst>
                    <p:childTnLst>
                      <p:par>
                        <p:cTn id="14" fill="hold">
                          <p:stCondLst>
                            <p:cond delay="0"/>
                          </p:stCondLst>
                          <p:childTnLst>
                            <p:par>
                              <p:cTn id="15" presetID="11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1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5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zoom(in)">
                                    <p:cBhvr>
                                      <p:cTn id="17" dur="350" fill="hold"/>
                                      <p:tgtEl>
                                        <p:spTgt spid="5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18" fill="hold">
                    <p:stCondLst>
                      <p:cond delay="0"/>
                    </p:stCondLst>
                    <p:childTnLst>
                      <p:par>
                        <p:cTn id="19" fill="hold">
                          <p:stCondLst>
                            <p:cond delay="0"/>
                          </p:stCondLst>
                          <p:childTnLst>
                            <p:par>
                              <p:cTn id="20" presetID="47" presetClass="entr" presetSubtype="0" fill="hold" nodeType="click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2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6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22" dur="450" fill="hold"/>
                                      <p:tgtEl>
                                        <p:spTgt spid="6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23" fill="hold">
                    <p:stCondLst>
                      <p:cond delay="0"/>
                    </p:stCondLst>
                    <p:childTnLst>
                      <p:par>
                        <p:cTn id="24" fill="hold">
                          <p:stCondLst>
                            <p:cond delay="0"/>
                          </p:stCondLst>
                          <p:childTnLst>
                            <p:par>
                              <p:cTn id="2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2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7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27" dur="300" fill="hold"/>
                                      <p:tgtEl>
                                        <p:spTgt spid="7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28" fill="hold">
                    <p:stCondLst>
                      <p:cond delay="50"/>
                    </p:stCondLst>
                    <p:childTnLst>
                      <p:par>
                        <p:cTn id="29" fill="hold">
                          <p:stCondLst>
                            <p:cond delay="0"/>
                          </p:stCondLst>
                          <p:childTnLst>
                            <p:par>
                              <p:cTn id="30" presetID="11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3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8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zoom(in)">
                                    <p:cBhvr>
                                      <p:cTn id="32" dur="350" fill="hold"/>
                                      <p:tgtEl>
                                        <p:spTgt spid="8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33" fill="hold">
                    <p:stCondLst>
                      <p:cond delay="50"/>
                    </p:stCondLst>
                    <p:childTnLst>
                      <p:par>
                        <p:cTn id="34" fill="hold">
                          <p:stCondLst>
                            <p:cond delay="0"/>
                          </p:stCondLst>
                          <p:childTnLst>
                            <p:par>
                              <p:cTn id="3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3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9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37" dur="300" fill="hold"/>
                                      <p:tgtEl>
                                        <p:spTgt spid="9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38" fill="hold">
                    <p:stCondLst>
                      <p:cond delay="0"/>
                    </p:stCondLst>
                    <p:childTnLst>
                      <p:par>
                        <p:cTn id="39" fill="hold">
                          <p:stCondLst>
                            <p:cond delay="0"/>
                          </p:stCondLst>
                          <p:childTnLst>
                            <p:par>
                              <p:cTn id="40" presetID="47" presetClass="entr" presetSubtype="0" fill="hold" nodeType="click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4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0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42" dur="450" fill="hold"/>
                                      <p:tgtEl>
                                        <p:spTgt spid="10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43" fill="hold">
                    <p:stCondLst>
                      <p:cond delay="0"/>
                    </p:stCondLst>
                    <p:childTnLst>
                      <p:par>
                        <p:cTn id="44" fill="hold">
                          <p:stCondLst>
                            <p:cond delay="0"/>
                          </p:stCondLst>
                          <p:childTnLst>
                            <p:par>
                              <p:cTn id="4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4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1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47" dur="300" fill="hold"/>
                                      <p:tgtEl>
                                        <p:spTgt spid="11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48" fill="hold">
                    <p:stCondLst>
                      <p:cond delay="50"/>
                    </p:stCondLst>
                    <p:childTnLst>
                      <p:par>
                        <p:cTn id="49" fill="hold">
                          <p:stCondLst>
                            <p:cond delay="0"/>
                          </p:stCondLst>
                          <p:childTnLst>
                            <p:par>
                              <p:cTn id="50" presetID="11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5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2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zoom(in)">
                                    <p:cBhvr>
                                      <p:cTn id="52" dur="350" fill="hold"/>
                                      <p:tgtEl>
                                        <p:spTgt spid="12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53" fill="hold">
                    <p:stCondLst>
                      <p:cond delay="50"/>
                    </p:stCondLst>
                    <p:childTnLst>
                      <p:par>
                        <p:cTn id="54" fill="hold">
                          <p:stCondLst>
                            <p:cond delay="0"/>
                          </p:stCondLst>
                          <p:childTnLst>
                            <p:par>
                              <p:cTn id="5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5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3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57" dur="300" fill="hold"/>
                                      <p:tgtEl>
                                        <p:spTgt spid="13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58" fill="hold">
                    <p:stCondLst>
                      <p:cond delay="0"/>
                    </p:stCondLst>
                    <p:childTnLst>
                      <p:par>
                        <p:cTn id="59" fill="hold">
                          <p:stCondLst>
                            <p:cond delay="0"/>
                          </p:stCondLst>
                          <p:childTnLst>
                            <p:par>
                              <p:cTn id="60" presetID="10" presetClass="entr" presetSubtype="0" fill="hold" nodeType="click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6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4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62" dur="450" fill="hold"/>
                                      <p:tgtEl>
                                        <p:spTgt spid="14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63" fill="hold">
                    <p:stCondLst>
                      <p:cond delay="50"/>
                    </p:stCondLst>
                    <p:childTnLst>
                      <p:par>
                        <p:cTn id="64" fill="hold">
                          <p:stCondLst>
                            <p:cond delay="0"/>
                          </p:stCondLst>
                          <p:childTnLst>
                            <p:par>
                              <p:cTn id="65" presetID="11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6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5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zoom(in)">
                                    <p:cBhvr>
                                      <p:cTn id="67" dur="350" fill="hold"/>
                                      <p:tgtEl>
                                        <p:spTgt spid="15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</p:childTnLst>
            </p:cTn>
            <p:prevCondLst>
              <p:cond evt="onPrev" delay="0">
                <p:tgtEl>
                  <p:spTgt spid="3"/>
                </p:tgtEl>
              </p:cond>
              <p:cond evt="onPrev" delay="0">
                <p:tgtEl>
                  <p:spTgt spid="6"/>
                </p:tgtEl>
              </p:cond>
              <p:cond evt="onPrev" delay="0">
                <p:tgtEl>
                  <p:spTgt spid="10"/>
                </p:tgtEl>
              </p:cond>
              <p:cond evt="onPrev" delay="0">
                <p:tgtEl>
                  <p:spTgt spid="14"/>
                </p:tgtEl>
              </p:cond>
            </p:prevCondLst>
            <p:nextCondLst>
              <p:cond evt="onNext" delay="0">
                <p:tgtEl>
                  <p:spTgt spid="3"/>
                </p:tgtEl>
              </p:cond>
              <p:cond evt="onNext" delay="0">
                <p:tgtEl>
                  <p:spTgt spid="6"/>
                </p:tgtEl>
              </p:cond>
              <p:cond evt="onNext" delay="0">
                <p:tgtEl>
                  <p:spTgt spid="10"/>
                </p:tgtEl>
              </p:cond>
              <p:cond evt="onNext" delay="0">
                <p:tgtEl>
                  <p:spTgt spid="14"/>
                </p:tgtEl>
              </p:cond>
            </p:nextCondLst>
          </p:seq>
        </p:childTnLst>
      </p:cTn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rk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706727" y="329184"/>
            <a:ext cx="8778240" cy="841248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73152" bIns="73152"/>
          <a:lstStyle/>
          <a:p>
            <a:pPr algn="ctr">
              <a:defRPr sz="1700" b="1">
                <a:solidFill>
                  <a:srgbClr val="0B7285"/>
                </a:solidFill>
                <a:latin typeface="Trebuchet MS"/>
              </a:defRPr>
            </a:pPr>
            <a:r>
              <a:t>Water Quality Parameters &amp; Significance</a:t>
            </a:r>
          </a:p>
          <a:p>
            <a:pPr algn="ctr">
              <a:defRPr sz="1100">
                <a:solidFill>
                  <a:srgbClr val="6D5F52"/>
                </a:solidFill>
                <a:latin typeface="Calibri"/>
              </a:defRPr>
            </a:pPr>
            <a:r>
              <a:t>Key Physicochemical Indicators of Jhajjar Distributary</a:t>
            </a:r>
          </a:p>
        </p:txBody>
      </p:sp>
      <p:pic>
        <p:nvPicPr>
          <p:cNvPr id="4" name="Picture 3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2887" y="201168"/>
            <a:ext cx="1645920" cy="384048"/>
          </a:xfrm>
          <a:prstGeom prst="rect">
            <a:avLst/>
          </a:prstGeom>
        </p:spPr>
      </p:pic>
      <p:pic>
        <p:nvPicPr>
          <p:cNvPr id="5" name="Picture 4" descr="pin_purp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047" y="182880"/>
            <a:ext cx="384048" cy="38404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914400" y="1371600"/>
            <a:ext cx="10362895" cy="50292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047" y="1225296"/>
            <a:ext cx="1371600" cy="347472"/>
          </a:xfrm>
          <a:prstGeom prst="rect">
            <a:avLst/>
          </a:prstGeom>
        </p:spPr>
      </p:pic>
      <p:pic>
        <p:nvPicPr>
          <p:cNvPr id="8" name="Picture 7" descr="pin_cya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3823" y="1207008"/>
            <a:ext cx="384048" cy="384048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188720" y="1645920"/>
          <a:ext cx="978408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080"/>
                <a:gridCol w="6858000"/>
              </a:tblGrid>
              <a:tr h="351692"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2A231B"/>
                          </a:solidFill>
                        </a:defRPr>
                      </a:pPr>
                      <a:r>
                        <a:t>Parameter</a:t>
                      </a:r>
                    </a:p>
                  </a:txBody>
                  <a:tcPr anchor="ctr" marL="73152" marR="73152" marT="45720" marB="45720">
                    <a:solidFill>
                      <a:srgbClr val="EAE0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2A231B"/>
                          </a:solidFill>
                        </a:defRPr>
                      </a:pPr>
                      <a:r>
                        <a:t>Significance &amp; Health / Environmental Impact</a:t>
                      </a:r>
                    </a:p>
                  </a:txBody>
                  <a:tcPr anchor="ctr" marL="73152" marR="73152" marT="45720" marB="45720">
                    <a:solidFill>
                      <a:srgbClr val="EAE0CE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pH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Acidity or alkalinity of water; affects taste, mineral solubility, and plumbing corrosion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TDS (Total Dissolved Solids)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Indicates total salinity and dissolved inorganic salts; determines drinkability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Total Alkalinity (TA)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Ability of water to neutralise acid; primarily bicarbonate (HCO₃⁻) and carbonate (CO₃²⁻)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Total Hardness (TH)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Caused by multivalent metallic cations (mainly Ca²⁺ and Mg²⁺); causes scale formation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Calcium (Ca²⁺)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Derived from sedimentary rock weathering; primary contributor to hardness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Magnesium (Mg²⁺)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Essential mineral, but causes water hardness and laxative gastrointestinal effects at high levels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Sodium (Na⁺)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Adds to salinity and alkali hazard; induces soil deflocculation and impairs soil permeability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Potassium (K⁺)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Liberated from silicate rock weathering and agricultural potash fertilizers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Chloride (Cl⁻)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Imparts salty taste; primary tracer of anthropogenic sewage, saline upconing, and industrial effluent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Nitrate (NO₃⁻)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Originates from agrochemical nitrogen fertilizers and sewage; induces infant methemoglobinemia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Sulphate (SO₄²⁻)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Derived from gypsum deposits and industrial run-off; exerts laxative gastrointestinal effects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351696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Fluoride (F⁻)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Above 1.5 mg/L WHO limit causes endemic dental and skeletal fluorosis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push dir="r"/>
  </p:transition>
  <p:timing>
    <p:tnLst>
      <p:cTn id="1" dur="indefinite" restart="always" nodeType="tmRoot">
        <p:childTnLst>
          <p:seq concurrent="1" nextAc="seek">
            <p:cTn id="2" dur="indefinite" nodeType="mainSeq">
              <p:childTnLst>
                <p:par>
                  <p:cTn id="3" fill="hold">
                    <p:stCondLst>
                      <p:cond delay="0"/>
                    </p:stCondLst>
                    <p:childTnLst>
                      <p:par>
                        <p:cTn id="4" fill="hold">
                          <p:stCondLst>
                            <p:cond delay="0"/>
                          </p:stCondLst>
                          <p:childTnLst>
                            <p:par>
                              <p:cTn id="5" presetID="10" presetClass="entr" presetSubtype="0" fill="hold" nodeType="click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3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7" dur="450" fill="hold"/>
                                      <p:tgtEl>
                                        <p:spTgt spid="3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8" fill="hold">
                    <p:stCondLst>
                      <p:cond delay="0"/>
                    </p:stCondLst>
                    <p:childTnLst>
                      <p:par>
                        <p:cTn id="9" fill="hold">
                          <p:stCondLst>
                            <p:cond delay="0"/>
                          </p:stCondLst>
                          <p:childTnLst>
                            <p:par>
                              <p:cTn id="10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1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4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12" dur="300" fill="hold"/>
                                      <p:tgtEl>
                                        <p:spTgt spid="4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13" fill="hold">
                    <p:stCondLst>
                      <p:cond delay="50"/>
                    </p:stCondLst>
                    <p:childTnLst>
                      <p:par>
                        <p:cTn id="14" fill="hold">
                          <p:stCondLst>
                            <p:cond delay="0"/>
                          </p:stCondLst>
                          <p:childTnLst>
                            <p:par>
                              <p:cTn id="15" presetID="11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1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5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zoom(in)">
                                    <p:cBhvr>
                                      <p:cTn id="17" dur="350" fill="hold"/>
                                      <p:tgtEl>
                                        <p:spTgt spid="5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18" fill="hold">
                    <p:stCondLst>
                      <p:cond delay="0"/>
                    </p:stCondLst>
                    <p:childTnLst>
                      <p:par>
                        <p:cTn id="19" fill="hold">
                          <p:stCondLst>
                            <p:cond delay="0"/>
                          </p:stCondLst>
                          <p:childTnLst>
                            <p:par>
                              <p:cTn id="20" presetID="47" presetClass="entr" presetSubtype="0" fill="hold" nodeType="click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2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6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22" dur="450" fill="hold"/>
                                      <p:tgtEl>
                                        <p:spTgt spid="6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23" fill="hold">
                    <p:stCondLst>
                      <p:cond delay="0"/>
                    </p:stCondLst>
                    <p:childTnLst>
                      <p:par>
                        <p:cTn id="24" fill="hold">
                          <p:stCondLst>
                            <p:cond delay="0"/>
                          </p:stCondLst>
                          <p:childTnLst>
                            <p:par>
                              <p:cTn id="2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2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7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27" dur="300" fill="hold"/>
                                      <p:tgtEl>
                                        <p:spTgt spid="7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28" fill="hold">
                    <p:stCondLst>
                      <p:cond delay="50"/>
                    </p:stCondLst>
                    <p:childTnLst>
                      <p:par>
                        <p:cTn id="29" fill="hold">
                          <p:stCondLst>
                            <p:cond delay="0"/>
                          </p:stCondLst>
                          <p:childTnLst>
                            <p:par>
                              <p:cTn id="30" presetID="11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3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8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zoom(in)">
                                    <p:cBhvr>
                                      <p:cTn id="32" dur="350" fill="hold"/>
                                      <p:tgtEl>
                                        <p:spTgt spid="8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</p:childTnLst>
            </p:cTn>
            <p:prevCondLst>
              <p:cond evt="onPrev" delay="0">
                <p:tgtEl>
                  <p:spTgt spid="3"/>
                </p:tgtEl>
              </p:cond>
              <p:cond evt="onPrev" delay="0">
                <p:tgtEl>
                  <p:spTgt spid="6"/>
                </p:tgtEl>
              </p:cond>
            </p:prevCondLst>
            <p:nextCondLst>
              <p:cond evt="onNext" delay="0">
                <p:tgtEl>
                  <p:spTgt spid="3"/>
                </p:tgtEl>
              </p:cond>
              <p:cond evt="onNext" delay="0">
                <p:tgtEl>
                  <p:spTgt spid="6"/>
                </p:tgtEl>
              </p:cond>
            </p:nextCondLst>
          </p:seq>
        </p:childTnLst>
      </p:cTn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rk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706727" y="329184"/>
            <a:ext cx="8778240" cy="841248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73152" bIns="73152"/>
          <a:lstStyle/>
          <a:p>
            <a:pPr algn="ctr">
              <a:defRPr sz="1700" b="1">
                <a:solidFill>
                  <a:srgbClr val="0B7285"/>
                </a:solidFill>
                <a:latin typeface="Trebuchet MS"/>
              </a:defRPr>
            </a:pPr>
            <a:r>
              <a:t>Experimental Methods &amp; Analytical Instrumentation</a:t>
            </a:r>
          </a:p>
          <a:p>
            <a:pPr algn="ctr">
              <a:defRPr sz="1100">
                <a:solidFill>
                  <a:srgbClr val="6D5F52"/>
                </a:solidFill>
                <a:latin typeface="Calibri"/>
              </a:defRPr>
            </a:pPr>
            <a:r>
              <a:t>Laboratory Protocol for Hydrochemical Characterization</a:t>
            </a:r>
          </a:p>
        </p:txBody>
      </p:sp>
      <p:pic>
        <p:nvPicPr>
          <p:cNvPr id="4" name="Picture 3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2887" y="201168"/>
            <a:ext cx="1645920" cy="384048"/>
          </a:xfrm>
          <a:prstGeom prst="rect">
            <a:avLst/>
          </a:prstGeom>
        </p:spPr>
      </p:pic>
      <p:pic>
        <p:nvPicPr>
          <p:cNvPr id="5" name="Picture 4" descr="pin_cy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047" y="182880"/>
            <a:ext cx="384048" cy="38404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914400" y="1371600"/>
            <a:ext cx="6035040" cy="5029200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120" y="1225296"/>
            <a:ext cx="1371600" cy="347472"/>
          </a:xfrm>
          <a:prstGeom prst="rect">
            <a:avLst/>
          </a:prstGeom>
        </p:spPr>
      </p:pic>
      <p:pic>
        <p:nvPicPr>
          <p:cNvPr id="8" name="Picture 7" descr="pin_cy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9896" y="1207008"/>
            <a:ext cx="384048" cy="38404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1143000" y="1554480"/>
            <a:ext cx="2926080" cy="292608"/>
          </a:xfrm>
          <a:prstGeom prst="roundRect">
            <a:avLst/>
          </a:prstGeom>
          <a:solidFill>
            <a:srgbClr val="E3FAFC"/>
          </a:solidFill>
          <a:ln w="12700">
            <a:solidFill>
              <a:srgbClr val="0B72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900">
                <a:solidFill>
                  <a:srgbClr val="0B7285"/>
                </a:solidFill>
                <a:latin typeface="Consolas"/>
              </a:defRPr>
            </a:pPr>
            <a:r>
              <a:t>ANALYTICAL INSTRUMENTATION MATRIX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097280" y="2011680"/>
          <a:ext cx="566928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080"/>
                <a:gridCol w="2743200"/>
              </a:tblGrid>
              <a:tr h="658368"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2A231B"/>
                          </a:solidFill>
                        </a:defRPr>
                      </a:pPr>
                      <a:r>
                        <a:t>Parameters Analyzed</a:t>
                      </a:r>
                    </a:p>
                  </a:txBody>
                  <a:tcPr anchor="ctr" marL="73152" marR="73152" marT="45720" marB="45720">
                    <a:solidFill>
                      <a:srgbClr val="EAE0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2A231B"/>
                          </a:solidFill>
                        </a:defRPr>
                      </a:pPr>
                      <a:r>
                        <a:t>Method / Analytical Instrument</a:t>
                      </a:r>
                    </a:p>
                  </a:txBody>
                  <a:tcPr anchor="ctr" marL="73152" marR="73152" marT="45720" marB="45720">
                    <a:solidFill>
                      <a:srgbClr val="EAE0CE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Total alkalinity, Total hardness,</a:t>
                      </a:r>
                    </a:p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Calcium, Magnesium, Chloride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Standard Volumetric Titration</a:t>
                      </a:r>
                    </a:p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(Acid, EDTA, AgNO₃)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pH, Total Dissolved Solids (TDS)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Digital Multi-Parameter Kit</a:t>
                      </a:r>
                    </a:p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(Electrochemical Probes)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Sodium (Na⁺), Potassium (K⁺)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Flame Emission Photometer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Nitrate (NO₃⁻), Sulphate (SO₄²⁻),</a:t>
                      </a:r>
                    </a:p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Fluoride (F⁻)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UV-Vis Spectrophotometer</a:t>
                      </a:r>
                    </a:p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(Shimadzu UV-1800)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7223760" y="1371600"/>
            <a:ext cx="4053535" cy="5029200"/>
          </a:xfrm>
          <a:prstGeom prst="roundRect">
            <a:avLst/>
          </a:prstGeom>
          <a:solidFill>
            <a:srgbClr val="F4ECDC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594360"/>
          <a:lstStyle/>
          <a:p>
            <a:pPr algn="ctr">
              <a:spcAft>
                <a:spcPts val="1000"/>
              </a:spcAft>
            </a:pPr>
            <a:r>
              <a:rPr b="1" sz="1100">
                <a:solidFill>
                  <a:srgbClr val="D99B00"/>
                </a:solidFill>
              </a:rPr>
              <a:t>• Alkalinity: </a:t>
            </a:r>
            <a:r>
              <a:rPr sz="1000">
                <a:solidFill>
                  <a:srgbClr val="2A231B"/>
                </a:solidFill>
              </a:rPr>
              <a:t>Neutralization titration with standard sulphuric acid using phenolphthalein and methyl orange indicators.</a:t>
            </a:r>
          </a:p>
          <a:p>
            <a:pPr>
              <a:spcAft>
                <a:spcPts val="1000"/>
              </a:spcAft>
            </a:pPr>
            <a:r>
              <a:rPr b="1" sz="1100">
                <a:solidFill>
                  <a:srgbClr val="D99B00"/>
                </a:solidFill>
              </a:rPr>
              <a:t>• Hardness, Ca²⁺, Mg²⁺: </a:t>
            </a:r>
            <a:r>
              <a:rPr sz="1000">
                <a:solidFill>
                  <a:srgbClr val="2A231B"/>
                </a:solidFill>
              </a:rPr>
              <a:t>Complexometric EDTA titration using Eriochrome Black T (EBT) buffer for TH and Murexide for Ca²⁺.</a:t>
            </a:r>
          </a:p>
          <a:p>
            <a:pPr>
              <a:spcAft>
                <a:spcPts val="1000"/>
              </a:spcAft>
            </a:pPr>
            <a:r>
              <a:rPr b="1" sz="1100">
                <a:solidFill>
                  <a:srgbClr val="D99B00"/>
                </a:solidFill>
              </a:rPr>
              <a:t>• Chloride: </a:t>
            </a:r>
            <a:r>
              <a:rPr sz="1000">
                <a:solidFill>
                  <a:srgbClr val="2A231B"/>
                </a:solidFill>
              </a:rPr>
              <a:t>Argentometric titration with standard silver nitrate (AgNO₃) using potassium chromate indicator.</a:t>
            </a:r>
          </a:p>
          <a:p>
            <a:pPr>
              <a:spcAft>
                <a:spcPts val="1000"/>
              </a:spcAft>
            </a:pPr>
            <a:r>
              <a:rPr b="1" sz="1100">
                <a:solidFill>
                  <a:srgbClr val="D99B00"/>
                </a:solidFill>
              </a:rPr>
              <a:t>• Sample Preservation: </a:t>
            </a:r>
            <a:r>
              <a:rPr sz="1000">
                <a:solidFill>
                  <a:srgbClr val="2A231B"/>
                </a:solidFill>
              </a:rPr>
              <a:t>Samples collected in pre-washed high-density polypropylene bottles after extensive flushing to evacuate stale water.</a:t>
            </a:r>
          </a:p>
        </p:txBody>
      </p:sp>
      <p:pic>
        <p:nvPicPr>
          <p:cNvPr id="12" name="Picture 11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4727" y="1225296"/>
            <a:ext cx="1371600" cy="347472"/>
          </a:xfrm>
          <a:prstGeom prst="rect">
            <a:avLst/>
          </a:prstGeom>
        </p:spPr>
      </p:pic>
      <p:pic>
        <p:nvPicPr>
          <p:cNvPr id="13" name="Picture 12" descr="pin_yello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8503" y="1207008"/>
            <a:ext cx="384048" cy="384048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7452360" y="1554480"/>
            <a:ext cx="2377440" cy="292608"/>
          </a:xfrm>
          <a:prstGeom prst="roundRect">
            <a:avLst/>
          </a:prstGeom>
          <a:solidFill>
            <a:srgbClr val="FFF9DB"/>
          </a:solidFill>
          <a:ln w="12700">
            <a:solidFill>
              <a:srgbClr val="D99B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900">
                <a:solidFill>
                  <a:srgbClr val="D99B00"/>
                </a:solidFill>
                <a:latin typeface="Consolas"/>
              </a:defRPr>
            </a:pPr>
            <a:r>
              <a:t>TITRATION &amp; PROTOCOL NOTES</a:t>
            </a:r>
          </a:p>
        </p:txBody>
      </p:sp>
    </p:spTree>
  </p:cSld>
  <p:clrMapOvr>
    <a:masterClrMapping/>
  </p:clrMapOvr>
  <p:transition spd="med">
    <p:push dir="r"/>
  </p:transition>
  <p:timing>
    <p:tnLst>
      <p:cTn id="1" dur="indefinite" restart="always" nodeType="tmRoot">
        <p:childTnLst>
          <p:seq concurrent="1" nextAc="seek">
            <p:cTn id="2" dur="indefinite" nodeType="mainSeq">
              <p:childTnLst>
                <p:par>
                  <p:cTn id="3" fill="hold">
                    <p:stCondLst>
                      <p:cond delay="0"/>
                    </p:stCondLst>
                    <p:childTnLst>
                      <p:par>
                        <p:cTn id="4" fill="hold">
                          <p:stCondLst>
                            <p:cond delay="0"/>
                          </p:stCondLst>
                          <p:childTnLst>
                            <p:par>
                              <p:cTn id="5" presetID="10" presetClass="entr" presetSubtype="0" fill="hold" nodeType="click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3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7" dur="450" fill="hold"/>
                                      <p:tgtEl>
                                        <p:spTgt spid="3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8" fill="hold">
                    <p:stCondLst>
                      <p:cond delay="0"/>
                    </p:stCondLst>
                    <p:childTnLst>
                      <p:par>
                        <p:cTn id="9" fill="hold">
                          <p:stCondLst>
                            <p:cond delay="0"/>
                          </p:stCondLst>
                          <p:childTnLst>
                            <p:par>
                              <p:cTn id="10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1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4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12" dur="300" fill="hold"/>
                                      <p:tgtEl>
                                        <p:spTgt spid="4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13" fill="hold">
                    <p:stCondLst>
                      <p:cond delay="50"/>
                    </p:stCondLst>
                    <p:childTnLst>
                      <p:par>
                        <p:cTn id="14" fill="hold">
                          <p:stCondLst>
                            <p:cond delay="0"/>
                          </p:stCondLst>
                          <p:childTnLst>
                            <p:par>
                              <p:cTn id="15" presetID="11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1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5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zoom(in)">
                                    <p:cBhvr>
                                      <p:cTn id="17" dur="350" fill="hold"/>
                                      <p:tgtEl>
                                        <p:spTgt spid="5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18" fill="hold">
                    <p:stCondLst>
                      <p:cond delay="0"/>
                    </p:stCondLst>
                    <p:childTnLst>
                      <p:par>
                        <p:cTn id="19" fill="hold">
                          <p:stCondLst>
                            <p:cond delay="0"/>
                          </p:stCondLst>
                          <p:childTnLst>
                            <p:par>
                              <p:cTn id="20" presetID="47" presetClass="entr" presetSubtype="0" fill="hold" nodeType="click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2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6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22" dur="450" fill="hold"/>
                                      <p:tgtEl>
                                        <p:spTgt spid="6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23" fill="hold">
                    <p:stCondLst>
                      <p:cond delay="0"/>
                    </p:stCondLst>
                    <p:childTnLst>
                      <p:par>
                        <p:cTn id="24" fill="hold">
                          <p:stCondLst>
                            <p:cond delay="0"/>
                          </p:stCondLst>
                          <p:childTnLst>
                            <p:par>
                              <p:cTn id="2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2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7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27" dur="300" fill="hold"/>
                                      <p:tgtEl>
                                        <p:spTgt spid="7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28" fill="hold">
                    <p:stCondLst>
                      <p:cond delay="50"/>
                    </p:stCondLst>
                    <p:childTnLst>
                      <p:par>
                        <p:cTn id="29" fill="hold">
                          <p:stCondLst>
                            <p:cond delay="0"/>
                          </p:stCondLst>
                          <p:childTnLst>
                            <p:par>
                              <p:cTn id="30" presetID="11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3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8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zoom(in)">
                                    <p:cBhvr>
                                      <p:cTn id="32" dur="350" fill="hold"/>
                                      <p:tgtEl>
                                        <p:spTgt spid="8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33" fill="hold">
                    <p:stCondLst>
                      <p:cond delay="50"/>
                    </p:stCondLst>
                    <p:childTnLst>
                      <p:par>
                        <p:cTn id="34" fill="hold">
                          <p:stCondLst>
                            <p:cond delay="0"/>
                          </p:stCondLst>
                          <p:childTnLst>
                            <p:par>
                              <p:cTn id="3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3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9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37" dur="300" fill="hold"/>
                                      <p:tgtEl>
                                        <p:spTgt spid="9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38" fill="hold">
                    <p:stCondLst>
                      <p:cond delay="0"/>
                    </p:stCondLst>
                    <p:childTnLst>
                      <p:par>
                        <p:cTn id="39" fill="hold">
                          <p:stCondLst>
                            <p:cond delay="0"/>
                          </p:stCondLst>
                          <p:childTnLst>
                            <p:par>
                              <p:cTn id="40" presetID="47" presetClass="entr" presetSubtype="0" fill="hold" nodeType="click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4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1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42" dur="450" fill="hold"/>
                                      <p:tgtEl>
                                        <p:spTgt spid="11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43" fill="hold">
                    <p:stCondLst>
                      <p:cond delay="0"/>
                    </p:stCondLst>
                    <p:childTnLst>
                      <p:par>
                        <p:cTn id="44" fill="hold">
                          <p:stCondLst>
                            <p:cond delay="0"/>
                          </p:stCondLst>
                          <p:childTnLst>
                            <p:par>
                              <p:cTn id="4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4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2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47" dur="300" fill="hold"/>
                                      <p:tgtEl>
                                        <p:spTgt spid="12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48" fill="hold">
                    <p:stCondLst>
                      <p:cond delay="50"/>
                    </p:stCondLst>
                    <p:childTnLst>
                      <p:par>
                        <p:cTn id="49" fill="hold">
                          <p:stCondLst>
                            <p:cond delay="0"/>
                          </p:stCondLst>
                          <p:childTnLst>
                            <p:par>
                              <p:cTn id="50" presetID="11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5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3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zoom(in)">
                                    <p:cBhvr>
                                      <p:cTn id="52" dur="350" fill="hold"/>
                                      <p:tgtEl>
                                        <p:spTgt spid="13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53" fill="hold">
                    <p:stCondLst>
                      <p:cond delay="50"/>
                    </p:stCondLst>
                    <p:childTnLst>
                      <p:par>
                        <p:cTn id="54" fill="hold">
                          <p:stCondLst>
                            <p:cond delay="0"/>
                          </p:stCondLst>
                          <p:childTnLst>
                            <p:par>
                              <p:cTn id="5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5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4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57" dur="300" fill="hold"/>
                                      <p:tgtEl>
                                        <p:spTgt spid="14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</p:childTnLst>
            </p:cTn>
            <p:prevCondLst>
              <p:cond evt="onPrev" delay="0">
                <p:tgtEl>
                  <p:spTgt spid="3"/>
                </p:tgtEl>
              </p:cond>
              <p:cond evt="onPrev" delay="0">
                <p:tgtEl>
                  <p:spTgt spid="6"/>
                </p:tgtEl>
              </p:cond>
              <p:cond evt="onPrev" delay="0">
                <p:tgtEl>
                  <p:spTgt spid="11"/>
                </p:tgtEl>
              </p:cond>
            </p:prevCondLst>
            <p:nextCondLst>
              <p:cond evt="onNext" delay="0">
                <p:tgtEl>
                  <p:spTgt spid="3"/>
                </p:tgtEl>
              </p:cond>
              <p:cond evt="onNext" delay="0">
                <p:tgtEl>
                  <p:spTgt spid="6"/>
                </p:tgtEl>
              </p:cond>
              <p:cond evt="onNext" delay="0">
                <p:tgtEl>
                  <p:spTgt spid="11"/>
                </p:tgtEl>
              </p:cond>
            </p:nextCondLst>
          </p:seq>
        </p:childTnLst>
      </p:cTn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rk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706727" y="329184"/>
            <a:ext cx="8778240" cy="841248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73152" bIns="73152"/>
          <a:lstStyle/>
          <a:p>
            <a:pPr algn="ctr">
              <a:defRPr sz="1700" b="1">
                <a:solidFill>
                  <a:srgbClr val="0B7285"/>
                </a:solidFill>
                <a:latin typeface="Trebuchet MS"/>
              </a:defRPr>
            </a:pPr>
            <a:r>
              <a:t>Experimental Methods: 4-Stage Workflow &amp; QA/QC</a:t>
            </a:r>
          </a:p>
          <a:p>
            <a:pPr algn="ctr">
              <a:defRPr sz="1100">
                <a:solidFill>
                  <a:srgbClr val="6D5F52"/>
                </a:solidFill>
                <a:latin typeface="Calibri"/>
              </a:defRPr>
            </a:pPr>
            <a:r>
              <a:t>Standardized Protocols &amp; Precision Quality Control (APHA Guidelines)</a:t>
            </a:r>
          </a:p>
        </p:txBody>
      </p:sp>
      <p:pic>
        <p:nvPicPr>
          <p:cNvPr id="4" name="Picture 3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2887" y="201168"/>
            <a:ext cx="1645920" cy="384048"/>
          </a:xfrm>
          <a:prstGeom prst="rect">
            <a:avLst/>
          </a:prstGeom>
        </p:spPr>
      </p:pic>
      <p:pic>
        <p:nvPicPr>
          <p:cNvPr id="5" name="Picture 4" descr="pin_cy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047" y="182880"/>
            <a:ext cx="384048" cy="38404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31520" y="1371600"/>
            <a:ext cx="2514600" cy="3931920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502920"/>
          <a:lstStyle/>
          <a:p>
            <a:pPr algn="ctr">
              <a:spcAft>
                <a:spcPts val="800"/>
              </a:spcAft>
              <a:defRPr b="1" sz="1100">
                <a:solidFill>
                  <a:srgbClr val="0B7285"/>
                </a:solidFill>
              </a:defRPr>
            </a:pPr>
            <a:r>
              <a:t>Field Sampling &amp; Preservation</a:t>
            </a:r>
          </a:p>
          <a:p>
            <a:pPr>
              <a:spcAft>
                <a:spcPts val="400"/>
              </a:spcAft>
              <a:defRPr sz="950">
                <a:solidFill>
                  <a:srgbClr val="2A231B"/>
                </a:solidFill>
              </a:defRPr>
            </a:pPr>
            <a:r>
              <a:t>• APHA 1060 field collection standard</a:t>
            </a:r>
          </a:p>
          <a:p>
            <a:pPr>
              <a:spcAft>
                <a:spcPts val="400"/>
              </a:spcAft>
              <a:defRPr sz="950">
                <a:solidFill>
                  <a:srgbClr val="2A231B"/>
                </a:solidFill>
              </a:defRPr>
            </a:pPr>
            <a:r>
              <a:t>• Pre-cleaned polypropylene bottles</a:t>
            </a:r>
          </a:p>
          <a:p>
            <a:pPr>
              <a:spcAft>
                <a:spcPts val="400"/>
              </a:spcAft>
              <a:defRPr sz="950">
                <a:solidFill>
                  <a:srgbClr val="2A231B"/>
                </a:solidFill>
              </a:defRPr>
            </a:pPr>
            <a:r>
              <a:t>• Well borehole purging (3–5 min)</a:t>
            </a:r>
          </a:p>
          <a:p>
            <a:pPr>
              <a:spcAft>
                <a:spcPts val="400"/>
              </a:spcAft>
              <a:defRPr sz="950">
                <a:solidFill>
                  <a:srgbClr val="2A231B"/>
                </a:solidFill>
              </a:defRPr>
            </a:pPr>
            <a:r>
              <a:t>• Zero headspace, stored at 4°C</a:t>
            </a:r>
          </a:p>
        </p:txBody>
      </p:sp>
      <p:pic>
        <p:nvPicPr>
          <p:cNvPr id="7" name="Picture 6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3020" y="1225296"/>
            <a:ext cx="1371600" cy="347472"/>
          </a:xfrm>
          <a:prstGeom prst="rect">
            <a:avLst/>
          </a:prstGeom>
        </p:spPr>
      </p:pic>
      <p:pic>
        <p:nvPicPr>
          <p:cNvPr id="8" name="Picture 7" descr="pin_cy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6796" y="1207008"/>
            <a:ext cx="384048" cy="38404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868680" y="1554480"/>
            <a:ext cx="1280160" cy="256032"/>
          </a:xfrm>
          <a:prstGeom prst="roundRect">
            <a:avLst/>
          </a:prstGeom>
          <a:solidFill>
            <a:srgbClr val="E3FAFC"/>
          </a:solidFill>
          <a:ln w="12700">
            <a:solidFill>
              <a:srgbClr val="0B72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900">
                <a:solidFill>
                  <a:srgbClr val="0B7285"/>
                </a:solidFill>
                <a:latin typeface="Consolas"/>
              </a:defRPr>
            </a:pPr>
            <a:r>
              <a:t>STAGE 01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74720" y="1371600"/>
            <a:ext cx="2514600" cy="3931920"/>
          </a:xfrm>
          <a:prstGeom prst="roundRect">
            <a:avLst/>
          </a:prstGeom>
          <a:solidFill>
            <a:srgbClr val="F4ECDC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502920"/>
          <a:lstStyle/>
          <a:p>
            <a:pPr algn="ctr">
              <a:spcAft>
                <a:spcPts val="800"/>
              </a:spcAft>
              <a:defRPr b="1" sz="1100">
                <a:solidFill>
                  <a:srgbClr val="D99B00"/>
                </a:solidFill>
              </a:defRPr>
            </a:pPr>
            <a:r>
              <a:t>In-Situ Field Probing</a:t>
            </a:r>
          </a:p>
          <a:p>
            <a:pPr>
              <a:spcAft>
                <a:spcPts val="400"/>
              </a:spcAft>
              <a:defRPr sz="950">
                <a:solidFill>
                  <a:srgbClr val="2A231B"/>
                </a:solidFill>
              </a:defRPr>
            </a:pPr>
            <a:r>
              <a:t>• Immediate electrode stabilization</a:t>
            </a:r>
          </a:p>
          <a:p>
            <a:pPr>
              <a:spcAft>
                <a:spcPts val="400"/>
              </a:spcAft>
              <a:defRPr sz="950">
                <a:solidFill>
                  <a:srgbClr val="2A231B"/>
                </a:solidFill>
              </a:defRPr>
            </a:pPr>
            <a:r>
              <a:t>• pH &amp; temperature measurement</a:t>
            </a:r>
          </a:p>
          <a:p>
            <a:pPr>
              <a:spcAft>
                <a:spcPts val="400"/>
              </a:spcAft>
              <a:defRPr sz="950">
                <a:solidFill>
                  <a:srgbClr val="2A231B"/>
                </a:solidFill>
              </a:defRPr>
            </a:pPr>
            <a:r>
              <a:t>• Electrical Conductivity (EC)</a:t>
            </a:r>
          </a:p>
          <a:p>
            <a:pPr>
              <a:spcAft>
                <a:spcPts val="400"/>
              </a:spcAft>
              <a:defRPr sz="950">
                <a:solidFill>
                  <a:srgbClr val="2A231B"/>
                </a:solidFill>
              </a:defRPr>
            </a:pPr>
            <a:r>
              <a:t>• TDS reading prevents equilibrium shift</a:t>
            </a:r>
          </a:p>
        </p:txBody>
      </p:sp>
      <p:pic>
        <p:nvPicPr>
          <p:cNvPr id="11" name="Picture 10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6220" y="1225296"/>
            <a:ext cx="1371600" cy="347472"/>
          </a:xfrm>
          <a:prstGeom prst="rect">
            <a:avLst/>
          </a:prstGeom>
        </p:spPr>
      </p:pic>
      <p:pic>
        <p:nvPicPr>
          <p:cNvPr id="12" name="Picture 11" descr="pin_yello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9996" y="1207008"/>
            <a:ext cx="384048" cy="38404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3611879" y="1554480"/>
            <a:ext cx="1280160" cy="256032"/>
          </a:xfrm>
          <a:prstGeom prst="roundRect">
            <a:avLst/>
          </a:prstGeom>
          <a:solidFill>
            <a:srgbClr val="FFF9DB"/>
          </a:solidFill>
          <a:ln w="12700">
            <a:solidFill>
              <a:srgbClr val="D99B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900">
                <a:solidFill>
                  <a:srgbClr val="D99B00"/>
                </a:solidFill>
                <a:latin typeface="Consolas"/>
              </a:defRPr>
            </a:pPr>
            <a:r>
              <a:t>STAGE 02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371600"/>
            <a:ext cx="2514600" cy="3931920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502920"/>
          <a:lstStyle/>
          <a:p>
            <a:pPr algn="ctr">
              <a:spcAft>
                <a:spcPts val="800"/>
              </a:spcAft>
              <a:defRPr b="1" sz="1100">
                <a:solidFill>
                  <a:srgbClr val="6741D9"/>
                </a:solidFill>
              </a:defRPr>
            </a:pPr>
            <a:r>
              <a:t>Standard Lab Assays</a:t>
            </a:r>
          </a:p>
          <a:p>
            <a:pPr>
              <a:spcAft>
                <a:spcPts val="400"/>
              </a:spcAft>
              <a:defRPr sz="950">
                <a:solidFill>
                  <a:srgbClr val="2A231B"/>
                </a:solidFill>
              </a:defRPr>
            </a:pPr>
            <a:r>
              <a:t>• APHA 2320 B: Alkalinity titration</a:t>
            </a:r>
          </a:p>
          <a:p>
            <a:pPr>
              <a:spcAft>
                <a:spcPts val="400"/>
              </a:spcAft>
              <a:defRPr sz="950">
                <a:solidFill>
                  <a:srgbClr val="2A231B"/>
                </a:solidFill>
              </a:defRPr>
            </a:pPr>
            <a:r>
              <a:t>• APHA 2340 C: EDTA Hardness</a:t>
            </a:r>
          </a:p>
          <a:p>
            <a:pPr>
              <a:spcAft>
                <a:spcPts val="400"/>
              </a:spcAft>
              <a:defRPr sz="950">
                <a:solidFill>
                  <a:srgbClr val="2A231B"/>
                </a:solidFill>
              </a:defRPr>
            </a:pPr>
            <a:r>
              <a:t>• APHA 4500-F⁻ D: SPADNS Fluoride</a:t>
            </a:r>
          </a:p>
          <a:p>
            <a:pPr>
              <a:spcAft>
                <a:spcPts val="400"/>
              </a:spcAft>
              <a:defRPr sz="950">
                <a:solidFill>
                  <a:srgbClr val="2A231B"/>
                </a:solidFill>
              </a:defRPr>
            </a:pPr>
            <a:r>
              <a:t>• Shimadzu UV-1800 spectrophotometer</a:t>
            </a:r>
          </a:p>
        </p:txBody>
      </p:sp>
      <p:pic>
        <p:nvPicPr>
          <p:cNvPr id="15" name="Picture 14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9420" y="1225296"/>
            <a:ext cx="1371600" cy="347472"/>
          </a:xfrm>
          <a:prstGeom prst="rect">
            <a:avLst/>
          </a:prstGeom>
        </p:spPr>
      </p:pic>
      <p:pic>
        <p:nvPicPr>
          <p:cNvPr id="16" name="Picture 15" descr="pin_purpl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3196" y="1207008"/>
            <a:ext cx="384048" cy="384048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6355080" y="1554480"/>
            <a:ext cx="1280160" cy="256032"/>
          </a:xfrm>
          <a:prstGeom prst="roundRect">
            <a:avLst/>
          </a:prstGeom>
          <a:solidFill>
            <a:srgbClr val="F3F0FF"/>
          </a:solidFill>
          <a:ln w="12700">
            <a:solidFill>
              <a:srgbClr val="6741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900">
                <a:solidFill>
                  <a:srgbClr val="6741D9"/>
                </a:solidFill>
                <a:latin typeface="Consolas"/>
              </a:defRPr>
            </a:pPr>
            <a:r>
              <a:t>STAGE 03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961120" y="1371600"/>
            <a:ext cx="2514600" cy="3931920"/>
          </a:xfrm>
          <a:prstGeom prst="roundRect">
            <a:avLst/>
          </a:prstGeom>
          <a:solidFill>
            <a:srgbClr val="F4ECDC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502920"/>
          <a:lstStyle/>
          <a:p>
            <a:pPr algn="ctr">
              <a:spcAft>
                <a:spcPts val="800"/>
              </a:spcAft>
              <a:defRPr b="1" sz="1100">
                <a:solidFill>
                  <a:srgbClr val="2B8A3E"/>
                </a:solidFill>
              </a:defRPr>
            </a:pPr>
            <a:r>
              <a:t>QA/QC &amp; Ionic Balance</a:t>
            </a:r>
          </a:p>
          <a:p>
            <a:pPr>
              <a:spcAft>
                <a:spcPts val="400"/>
              </a:spcAft>
              <a:defRPr sz="950">
                <a:solidFill>
                  <a:srgbClr val="2A231B"/>
                </a:solidFill>
              </a:defRPr>
            </a:pPr>
            <a:r>
              <a:t>• Normalized Charge Balance Error:</a:t>
            </a:r>
          </a:p>
          <a:p>
            <a:pPr>
              <a:spcAft>
                <a:spcPts val="400"/>
              </a:spcAft>
              <a:defRPr sz="950">
                <a:solidFill>
                  <a:srgbClr val="2A231B"/>
                </a:solidFill>
              </a:defRPr>
            </a:pPr>
            <a:r>
              <a:t>• CBE = |ΣCat - ΣAn| / (ΣCat + ΣAn) * 100</a:t>
            </a:r>
          </a:p>
          <a:p>
            <a:pPr>
              <a:spcAft>
                <a:spcPts val="400"/>
              </a:spcAft>
              <a:defRPr sz="950">
                <a:solidFill>
                  <a:srgbClr val="2A231B"/>
                </a:solidFill>
              </a:defRPr>
            </a:pPr>
            <a:r>
              <a:t>• Strict validation threshold: CBE &lt;= +-5%</a:t>
            </a:r>
          </a:p>
          <a:p>
            <a:pPr>
              <a:spcAft>
                <a:spcPts val="400"/>
              </a:spcAft>
              <a:defRPr sz="950">
                <a:solidFill>
                  <a:srgbClr val="2A231B"/>
                </a:solidFill>
              </a:defRPr>
            </a:pPr>
            <a:r>
              <a:t>• Reagent blanks &amp; calibration R² &gt; 0.999</a:t>
            </a:r>
          </a:p>
        </p:txBody>
      </p:sp>
      <p:pic>
        <p:nvPicPr>
          <p:cNvPr id="19" name="Picture 18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2620" y="1225296"/>
            <a:ext cx="1371600" cy="347472"/>
          </a:xfrm>
          <a:prstGeom prst="rect">
            <a:avLst/>
          </a:prstGeom>
        </p:spPr>
      </p:pic>
      <p:pic>
        <p:nvPicPr>
          <p:cNvPr id="20" name="Picture 19" descr="pin_green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26396" y="1207008"/>
            <a:ext cx="384048" cy="384048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9098280" y="1554480"/>
            <a:ext cx="1280160" cy="256032"/>
          </a:xfrm>
          <a:prstGeom prst="roundRect">
            <a:avLst/>
          </a:prstGeom>
          <a:solidFill>
            <a:srgbClr val="EBFBEE"/>
          </a:solidFill>
          <a:ln w="12700">
            <a:solidFill>
              <a:srgbClr val="2B8A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900">
                <a:solidFill>
                  <a:srgbClr val="2B8A3E"/>
                </a:solidFill>
                <a:latin typeface="Consolas"/>
              </a:defRPr>
            </a:pPr>
            <a:r>
              <a:t>STAGE 04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31520" y="5486400"/>
            <a:ext cx="10744200" cy="10058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37160"/>
          <a:lstStyle/>
          <a:p>
            <a:pPr algn="ctr"/>
            <a:r>
              <a:rPr b="1" sz="1100">
                <a:solidFill>
                  <a:srgbClr val="C92A2A"/>
                </a:solidFill>
              </a:rPr>
              <a:t>RESEARCH QUALITY CONTROL BENCHMARK (Hussain et al., 2025): </a:t>
            </a:r>
            <a:r>
              <a:rPr sz="1000">
                <a:solidFill>
                  <a:srgbClr val="2A231B"/>
                </a:solidFill>
              </a:rPr>
              <a:t>All hydrochemical determinations must pass the Normalized Charge Balance Error threshold of +-5%. Duplicate laboratory titrations and multi-point calibration curves (R² &gt;= 0.999) ensure reproducibility across all distributary reach sections.</a:t>
            </a:r>
          </a:p>
        </p:txBody>
      </p:sp>
      <p:pic>
        <p:nvPicPr>
          <p:cNvPr id="23" name="Picture 22" descr="pin_r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1596" y="5321808"/>
            <a:ext cx="384048" cy="384048"/>
          </a:xfrm>
          <a:prstGeom prst="rect">
            <a:avLst/>
          </a:prstGeom>
        </p:spPr>
      </p:pic>
    </p:spTree>
  </p:cSld>
  <p:clrMapOvr>
    <a:masterClrMapping/>
  </p:clrMapOvr>
  <p:transition spd="med">
    <p:push dir="r"/>
  </p:transition>
  <p:timing>
    <p:tnLst>
      <p:cTn id="1" dur="indefinite" restart="always" nodeType="tmRoot">
        <p:childTnLst>
          <p:seq concurrent="1" nextAc="seek">
            <p:cTn id="2" dur="indefinite" nodeType="mainSeq">
              <p:childTnLst>
                <p:par>
                  <p:cTn id="3" fill="hold">
                    <p:stCondLst>
                      <p:cond delay="0"/>
                    </p:stCondLst>
                    <p:childTnLst>
                      <p:par>
                        <p:cTn id="4" fill="hold">
                          <p:stCondLst>
                            <p:cond delay="0"/>
                          </p:stCondLst>
                          <p:childTnLst>
                            <p:par>
                              <p:cTn id="5" presetID="10" presetClass="entr" presetSubtype="0" fill="hold" nodeType="click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3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7" dur="450" fill="hold"/>
                                      <p:tgtEl>
                                        <p:spTgt spid="3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8" fill="hold">
                    <p:stCondLst>
                      <p:cond delay="0"/>
                    </p:stCondLst>
                    <p:childTnLst>
                      <p:par>
                        <p:cTn id="9" fill="hold">
                          <p:stCondLst>
                            <p:cond delay="0"/>
                          </p:stCondLst>
                          <p:childTnLst>
                            <p:par>
                              <p:cTn id="10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1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4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12" dur="300" fill="hold"/>
                                      <p:tgtEl>
                                        <p:spTgt spid="4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13" fill="hold">
                    <p:stCondLst>
                      <p:cond delay="50"/>
                    </p:stCondLst>
                    <p:childTnLst>
                      <p:par>
                        <p:cTn id="14" fill="hold">
                          <p:stCondLst>
                            <p:cond delay="0"/>
                          </p:stCondLst>
                          <p:childTnLst>
                            <p:par>
                              <p:cTn id="15" presetID="11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1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5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zoom(in)">
                                    <p:cBhvr>
                                      <p:cTn id="17" dur="350" fill="hold"/>
                                      <p:tgtEl>
                                        <p:spTgt spid="5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18" fill="hold">
                    <p:stCondLst>
                      <p:cond delay="0"/>
                    </p:stCondLst>
                    <p:childTnLst>
                      <p:par>
                        <p:cTn id="19" fill="hold">
                          <p:stCondLst>
                            <p:cond delay="0"/>
                          </p:stCondLst>
                          <p:childTnLst>
                            <p:par>
                              <p:cTn id="20" presetID="47" presetClass="entr" presetSubtype="0" fill="hold" nodeType="click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2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6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22" dur="450" fill="hold"/>
                                      <p:tgtEl>
                                        <p:spTgt spid="6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23" fill="hold">
                    <p:stCondLst>
                      <p:cond delay="0"/>
                    </p:stCondLst>
                    <p:childTnLst>
                      <p:par>
                        <p:cTn id="24" fill="hold">
                          <p:stCondLst>
                            <p:cond delay="0"/>
                          </p:stCondLst>
                          <p:childTnLst>
                            <p:par>
                              <p:cTn id="2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2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7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27" dur="300" fill="hold"/>
                                      <p:tgtEl>
                                        <p:spTgt spid="7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28" fill="hold">
                    <p:stCondLst>
                      <p:cond delay="50"/>
                    </p:stCondLst>
                    <p:childTnLst>
                      <p:par>
                        <p:cTn id="29" fill="hold">
                          <p:stCondLst>
                            <p:cond delay="0"/>
                          </p:stCondLst>
                          <p:childTnLst>
                            <p:par>
                              <p:cTn id="30" presetID="11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3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8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zoom(in)">
                                    <p:cBhvr>
                                      <p:cTn id="32" dur="350" fill="hold"/>
                                      <p:tgtEl>
                                        <p:spTgt spid="8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33" fill="hold">
                    <p:stCondLst>
                      <p:cond delay="50"/>
                    </p:stCondLst>
                    <p:childTnLst>
                      <p:par>
                        <p:cTn id="34" fill="hold">
                          <p:stCondLst>
                            <p:cond delay="0"/>
                          </p:stCondLst>
                          <p:childTnLst>
                            <p:par>
                              <p:cTn id="3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3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9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37" dur="300" fill="hold"/>
                                      <p:tgtEl>
                                        <p:spTgt spid="9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38" fill="hold">
                    <p:stCondLst>
                      <p:cond delay="0"/>
                    </p:stCondLst>
                    <p:childTnLst>
                      <p:par>
                        <p:cTn id="39" fill="hold">
                          <p:stCondLst>
                            <p:cond delay="0"/>
                          </p:stCondLst>
                          <p:childTnLst>
                            <p:par>
                              <p:cTn id="40" presetID="47" presetClass="entr" presetSubtype="0" fill="hold" nodeType="click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4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0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42" dur="450" fill="hold"/>
                                      <p:tgtEl>
                                        <p:spTgt spid="10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43" fill="hold">
                    <p:stCondLst>
                      <p:cond delay="0"/>
                    </p:stCondLst>
                    <p:childTnLst>
                      <p:par>
                        <p:cTn id="44" fill="hold">
                          <p:stCondLst>
                            <p:cond delay="0"/>
                          </p:stCondLst>
                          <p:childTnLst>
                            <p:par>
                              <p:cTn id="4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4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1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47" dur="300" fill="hold"/>
                                      <p:tgtEl>
                                        <p:spTgt spid="11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48" fill="hold">
                    <p:stCondLst>
                      <p:cond delay="50"/>
                    </p:stCondLst>
                    <p:childTnLst>
                      <p:par>
                        <p:cTn id="49" fill="hold">
                          <p:stCondLst>
                            <p:cond delay="0"/>
                          </p:stCondLst>
                          <p:childTnLst>
                            <p:par>
                              <p:cTn id="50" presetID="11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5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2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zoom(in)">
                                    <p:cBhvr>
                                      <p:cTn id="52" dur="350" fill="hold"/>
                                      <p:tgtEl>
                                        <p:spTgt spid="12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53" fill="hold">
                    <p:stCondLst>
                      <p:cond delay="50"/>
                    </p:stCondLst>
                    <p:childTnLst>
                      <p:par>
                        <p:cTn id="54" fill="hold">
                          <p:stCondLst>
                            <p:cond delay="0"/>
                          </p:stCondLst>
                          <p:childTnLst>
                            <p:par>
                              <p:cTn id="5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5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3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57" dur="300" fill="hold"/>
                                      <p:tgtEl>
                                        <p:spTgt spid="13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58" fill="hold">
                    <p:stCondLst>
                      <p:cond delay="0"/>
                    </p:stCondLst>
                    <p:childTnLst>
                      <p:par>
                        <p:cTn id="59" fill="hold">
                          <p:stCondLst>
                            <p:cond delay="0"/>
                          </p:stCondLst>
                          <p:childTnLst>
                            <p:par>
                              <p:cTn id="60" presetID="47" presetClass="entr" presetSubtype="0" fill="hold" nodeType="click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6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4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62" dur="450" fill="hold"/>
                                      <p:tgtEl>
                                        <p:spTgt spid="14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63" fill="hold">
                    <p:stCondLst>
                      <p:cond delay="0"/>
                    </p:stCondLst>
                    <p:childTnLst>
                      <p:par>
                        <p:cTn id="64" fill="hold">
                          <p:stCondLst>
                            <p:cond delay="0"/>
                          </p:stCondLst>
                          <p:childTnLst>
                            <p:par>
                              <p:cTn id="6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6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5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67" dur="300" fill="hold"/>
                                      <p:tgtEl>
                                        <p:spTgt spid="15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68" fill="hold">
                    <p:stCondLst>
                      <p:cond delay="50"/>
                    </p:stCondLst>
                    <p:childTnLst>
                      <p:par>
                        <p:cTn id="69" fill="hold">
                          <p:stCondLst>
                            <p:cond delay="0"/>
                          </p:stCondLst>
                          <p:childTnLst>
                            <p:par>
                              <p:cTn id="70" presetID="11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7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6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zoom(in)">
                                    <p:cBhvr>
                                      <p:cTn id="72" dur="350" fill="hold"/>
                                      <p:tgtEl>
                                        <p:spTgt spid="16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73" fill="hold">
                    <p:stCondLst>
                      <p:cond delay="50"/>
                    </p:stCondLst>
                    <p:childTnLst>
                      <p:par>
                        <p:cTn id="74" fill="hold">
                          <p:stCondLst>
                            <p:cond delay="0"/>
                          </p:stCondLst>
                          <p:childTnLst>
                            <p:par>
                              <p:cTn id="7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7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7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77" dur="300" fill="hold"/>
                                      <p:tgtEl>
                                        <p:spTgt spid="17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78" fill="hold">
                    <p:stCondLst>
                      <p:cond delay="0"/>
                    </p:stCondLst>
                    <p:childTnLst>
                      <p:par>
                        <p:cTn id="79" fill="hold">
                          <p:stCondLst>
                            <p:cond delay="0"/>
                          </p:stCondLst>
                          <p:childTnLst>
                            <p:par>
                              <p:cTn id="80" presetID="47" presetClass="entr" presetSubtype="0" fill="hold" nodeType="click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8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8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82" dur="450" fill="hold"/>
                                      <p:tgtEl>
                                        <p:spTgt spid="18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83" fill="hold">
                    <p:stCondLst>
                      <p:cond delay="0"/>
                    </p:stCondLst>
                    <p:childTnLst>
                      <p:par>
                        <p:cTn id="84" fill="hold">
                          <p:stCondLst>
                            <p:cond delay="0"/>
                          </p:stCondLst>
                          <p:childTnLst>
                            <p:par>
                              <p:cTn id="8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8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9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87" dur="300" fill="hold"/>
                                      <p:tgtEl>
                                        <p:spTgt spid="19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88" fill="hold">
                    <p:stCondLst>
                      <p:cond delay="50"/>
                    </p:stCondLst>
                    <p:childTnLst>
                      <p:par>
                        <p:cTn id="89" fill="hold">
                          <p:stCondLst>
                            <p:cond delay="0"/>
                          </p:stCondLst>
                          <p:childTnLst>
                            <p:par>
                              <p:cTn id="90" presetID="11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9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20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zoom(in)">
                                    <p:cBhvr>
                                      <p:cTn id="92" dur="350" fill="hold"/>
                                      <p:tgtEl>
                                        <p:spTgt spid="20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93" fill="hold">
                    <p:stCondLst>
                      <p:cond delay="50"/>
                    </p:stCondLst>
                    <p:childTnLst>
                      <p:par>
                        <p:cTn id="94" fill="hold">
                          <p:stCondLst>
                            <p:cond delay="0"/>
                          </p:stCondLst>
                          <p:childTnLst>
                            <p:par>
                              <p:cTn id="9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9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21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97" dur="300" fill="hold"/>
                                      <p:tgtEl>
                                        <p:spTgt spid="21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98" fill="hold">
                    <p:stCondLst>
                      <p:cond delay="0"/>
                    </p:stCondLst>
                    <p:childTnLst>
                      <p:par>
                        <p:cTn id="99" fill="hold">
                          <p:stCondLst>
                            <p:cond delay="0"/>
                          </p:stCondLst>
                          <p:childTnLst>
                            <p:par>
                              <p:cTn id="100" presetID="10" presetClass="entr" presetSubtype="0" fill="hold" nodeType="click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10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22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102" dur="450" fill="hold"/>
                                      <p:tgtEl>
                                        <p:spTgt spid="22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103" fill="hold">
                    <p:stCondLst>
                      <p:cond delay="50"/>
                    </p:stCondLst>
                    <p:childTnLst>
                      <p:par>
                        <p:cTn id="104" fill="hold">
                          <p:stCondLst>
                            <p:cond delay="0"/>
                          </p:stCondLst>
                          <p:childTnLst>
                            <p:par>
                              <p:cTn id="105" presetID="11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10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23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zoom(in)">
                                    <p:cBhvr>
                                      <p:cTn id="107" dur="350" fill="hold"/>
                                      <p:tgtEl>
                                        <p:spTgt spid="23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</p:childTnLst>
            </p:cTn>
            <p:prevCondLst>
              <p:cond evt="onPrev" delay="0">
                <p:tgtEl>
                  <p:spTgt spid="3"/>
                </p:tgtEl>
              </p:cond>
              <p:cond evt="onPrev" delay="0">
                <p:tgtEl>
                  <p:spTgt spid="6"/>
                </p:tgtEl>
              </p:cond>
              <p:cond evt="onPrev" delay="0">
                <p:tgtEl>
                  <p:spTgt spid="10"/>
                </p:tgtEl>
              </p:cond>
              <p:cond evt="onPrev" delay="0">
                <p:tgtEl>
                  <p:spTgt spid="14"/>
                </p:tgtEl>
              </p:cond>
              <p:cond evt="onPrev" delay="0">
                <p:tgtEl>
                  <p:spTgt spid="18"/>
                </p:tgtEl>
              </p:cond>
              <p:cond evt="onPrev" delay="0">
                <p:tgtEl>
                  <p:spTgt spid="22"/>
                </p:tgtEl>
              </p:cond>
            </p:prevCondLst>
            <p:nextCondLst>
              <p:cond evt="onNext" delay="0">
                <p:tgtEl>
                  <p:spTgt spid="3"/>
                </p:tgtEl>
              </p:cond>
              <p:cond evt="onNext" delay="0">
                <p:tgtEl>
                  <p:spTgt spid="6"/>
                </p:tgtEl>
              </p:cond>
              <p:cond evt="onNext" delay="0">
                <p:tgtEl>
                  <p:spTgt spid="10"/>
                </p:tgtEl>
              </p:cond>
              <p:cond evt="onNext" delay="0">
                <p:tgtEl>
                  <p:spTgt spid="14"/>
                </p:tgtEl>
              </p:cond>
              <p:cond evt="onNext" delay="0">
                <p:tgtEl>
                  <p:spTgt spid="18"/>
                </p:tgtEl>
              </p:cond>
              <p:cond evt="onNext" delay="0">
                <p:tgtEl>
                  <p:spTgt spid="22"/>
                </p:tgtEl>
              </p:cond>
            </p:nextCondLst>
          </p:seq>
        </p:childTnLst>
      </p:cTn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rk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706727" y="329184"/>
            <a:ext cx="8778240" cy="841248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73152" bIns="73152"/>
          <a:lstStyle/>
          <a:p>
            <a:pPr algn="ctr">
              <a:defRPr sz="1700" b="1">
                <a:solidFill>
                  <a:srgbClr val="0B7285"/>
                </a:solidFill>
                <a:latin typeface="Trebuchet MS"/>
              </a:defRPr>
            </a:pPr>
            <a:r>
              <a:t>Permissible Limits of Parameters &amp; Unit Weights</a:t>
            </a:r>
          </a:p>
          <a:p>
            <a:pPr algn="ctr">
              <a:defRPr sz="1100">
                <a:solidFill>
                  <a:srgbClr val="6D5F52"/>
                </a:solidFill>
                <a:latin typeface="Calibri"/>
              </a:defRPr>
            </a:pPr>
            <a:r>
              <a:t>Regulatory Benchmarks (WHO &amp; IS 10500) and Calculated Wn Values</a:t>
            </a:r>
          </a:p>
        </p:txBody>
      </p:sp>
      <p:pic>
        <p:nvPicPr>
          <p:cNvPr id="4" name="Picture 3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2887" y="201168"/>
            <a:ext cx="1645920" cy="384048"/>
          </a:xfrm>
          <a:prstGeom prst="rect">
            <a:avLst/>
          </a:prstGeom>
        </p:spPr>
      </p:pic>
      <p:pic>
        <p:nvPicPr>
          <p:cNvPr id="5" name="Picture 4" descr="pin_gree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047" y="182880"/>
            <a:ext cx="384048" cy="38404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31520" y="1371600"/>
            <a:ext cx="7132320" cy="50292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1880" y="1225296"/>
            <a:ext cx="1371600" cy="347472"/>
          </a:xfrm>
          <a:prstGeom prst="rect">
            <a:avLst/>
          </a:prstGeom>
        </p:spPr>
      </p:pic>
      <p:pic>
        <p:nvPicPr>
          <p:cNvPr id="8" name="Picture 7" descr="pin_cya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5656" y="1207008"/>
            <a:ext cx="384048" cy="384048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914400" y="1645920"/>
          <a:ext cx="676656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1463040"/>
                <a:gridCol w="1645920"/>
                <a:gridCol w="1645920"/>
              </a:tblGrid>
              <a:tr h="351692"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2A231B"/>
                          </a:solidFill>
                        </a:defRPr>
                      </a:pPr>
                      <a:r>
                        <a:t>Parameter (mg/L)</a:t>
                      </a:r>
                    </a:p>
                  </a:txBody>
                  <a:tcPr anchor="ctr" marL="73152" marR="73152" marT="45720" marB="45720">
                    <a:solidFill>
                      <a:srgbClr val="EAE0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2A231B"/>
                          </a:solidFill>
                        </a:defRPr>
                      </a:pPr>
                      <a:r>
                        <a:t>WHO Limit</a:t>
                      </a:r>
                    </a:p>
                  </a:txBody>
                  <a:tcPr anchor="ctr" marL="73152" marR="73152" marT="45720" marB="45720">
                    <a:solidFill>
                      <a:srgbClr val="EAE0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2A231B"/>
                          </a:solidFill>
                        </a:defRPr>
                      </a:pPr>
                      <a:r>
                        <a:t>IS 10500 Limit</a:t>
                      </a:r>
                    </a:p>
                  </a:txBody>
                  <a:tcPr anchor="ctr" marL="73152" marR="73152" marT="45720" marB="45720">
                    <a:solidFill>
                      <a:srgbClr val="EAE0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2A231B"/>
                          </a:solidFill>
                        </a:defRPr>
                      </a:pPr>
                      <a:r>
                        <a:t>Unit Weight (Wn)</a:t>
                      </a:r>
                    </a:p>
                  </a:txBody>
                  <a:tcPr anchor="ctr" marL="73152" marR="73152" marT="45720" marB="45720">
                    <a:solidFill>
                      <a:srgbClr val="EAE0CE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TDS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1000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500–2000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0.001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Na⁺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200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–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0.005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K⁺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12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–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0.078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Total Hardness (TH)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500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200–600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0.019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Ca²⁺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200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75–200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0.005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Mg²⁺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50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30–100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0.019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Total Alkalinity (TA)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500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200–600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0.002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pH (unitless)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8.5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6.5–8.5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0.109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Fluoride (F⁻)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1.5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1.0–1.5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0.620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Chloride (Cl⁻)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250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250–1000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0.004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Nitrate (NO₃⁻)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50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45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0.019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351696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Sulphate (SO₄²⁻)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250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200–400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0.004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8046720" y="1371600"/>
            <a:ext cx="3413455" cy="5029200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594360"/>
          <a:lstStyle/>
          <a:p>
            <a:pPr algn="ctr">
              <a:spcAft>
                <a:spcPts val="1000"/>
              </a:spcAft>
            </a:pPr>
            <a:r>
              <a:rPr b="1" sz="1100">
                <a:solidFill>
                  <a:srgbClr val="D99B00"/>
                </a:solidFill>
              </a:rPr>
              <a:t>• Inverse Proportionality: </a:t>
            </a:r>
            <a:r>
              <a:rPr sz="1000">
                <a:solidFill>
                  <a:srgbClr val="2A231B"/>
                </a:solidFill>
              </a:rPr>
              <a:t>Unit weights (Wn) are computed inversely proportional to permissible standard limits: Wn = K / Sn, where K = 1 / Σ(1/Sn).</a:t>
            </a:r>
          </a:p>
          <a:p>
            <a:pPr>
              <a:spcAft>
                <a:spcPts val="1000"/>
              </a:spcAft>
            </a:pPr>
            <a:r>
              <a:rPr b="1" sz="1100">
                <a:solidFill>
                  <a:srgbClr val="D99B00"/>
                </a:solidFill>
              </a:rPr>
              <a:t>• Fluoride Dominance (Wn = 0.620): </a:t>
            </a:r>
            <a:r>
              <a:rPr sz="1000">
                <a:solidFill>
                  <a:srgbClr val="2A231B"/>
                </a:solidFill>
              </a:rPr>
              <a:t>Because fluoride carries an acute toxic limit of 1.5 mg/L, it commands 62% of the aggregate index weight! Slight fluoride spikes sharply deteriorate overall WQI.</a:t>
            </a:r>
          </a:p>
          <a:p>
            <a:pPr>
              <a:spcAft>
                <a:spcPts val="1000"/>
              </a:spcAft>
            </a:pPr>
            <a:r>
              <a:rPr b="1" sz="1100">
                <a:solidFill>
                  <a:srgbClr val="D99B00"/>
                </a:solidFill>
              </a:rPr>
              <a:t>• pH Sensitivity (Wn = 0.109): </a:t>
            </a:r>
            <a:r>
              <a:rPr sz="1000">
                <a:solidFill>
                  <a:srgbClr val="2A231B"/>
                </a:solidFill>
              </a:rPr>
              <a:t>pH represents the second-highest weight factor due to its regulatory influence on aquatic toxicity and metal mobility.</a:t>
            </a:r>
          </a:p>
          <a:p>
            <a:pPr>
              <a:spcAft>
                <a:spcPts val="1000"/>
              </a:spcAft>
            </a:pPr>
            <a:r>
              <a:rPr b="1" sz="1100">
                <a:solidFill>
                  <a:srgbClr val="D99B00"/>
                </a:solidFill>
              </a:rPr>
              <a:t>• Combined Weight Concentration: </a:t>
            </a:r>
            <a:r>
              <a:rPr sz="1000">
                <a:solidFill>
                  <a:srgbClr val="2A231B"/>
                </a:solidFill>
              </a:rPr>
              <a:t>Together, Fluoride and pH comprise 72.9% of the overall drinking water quality index decision matrix.</a:t>
            </a:r>
          </a:p>
        </p:txBody>
      </p:sp>
      <p:pic>
        <p:nvPicPr>
          <p:cNvPr id="11" name="Picture 10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7647" y="1225296"/>
            <a:ext cx="1371600" cy="347472"/>
          </a:xfrm>
          <a:prstGeom prst="rect">
            <a:avLst/>
          </a:prstGeom>
        </p:spPr>
      </p:pic>
      <p:pic>
        <p:nvPicPr>
          <p:cNvPr id="12" name="Picture 11" descr="pin_yello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61423" y="1207008"/>
            <a:ext cx="384048" cy="38404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8275320" y="1554480"/>
            <a:ext cx="2560320" cy="292608"/>
          </a:xfrm>
          <a:prstGeom prst="roundRect">
            <a:avLst/>
          </a:prstGeom>
          <a:solidFill>
            <a:srgbClr val="FFF9DB"/>
          </a:solidFill>
          <a:ln w="12700">
            <a:solidFill>
              <a:srgbClr val="D99B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900">
                <a:solidFill>
                  <a:srgbClr val="D99B00"/>
                </a:solidFill>
                <a:latin typeface="Consolas"/>
              </a:defRPr>
            </a:pPr>
            <a:r>
              <a:t>WEIGHTING SENSITIVITY ANALYSIS</a:t>
            </a:r>
          </a:p>
        </p:txBody>
      </p:sp>
    </p:spTree>
  </p:cSld>
  <p:clrMapOvr>
    <a:masterClrMapping/>
  </p:clrMapOvr>
  <p:transition spd="med">
    <p:push dir="r"/>
  </p:transition>
  <p:timing>
    <p:tnLst>
      <p:cTn id="1" dur="indefinite" restart="always" nodeType="tmRoot">
        <p:childTnLst>
          <p:seq concurrent="1" nextAc="seek">
            <p:cTn id="2" dur="indefinite" nodeType="mainSeq">
              <p:childTnLst>
                <p:par>
                  <p:cTn id="3" fill="hold">
                    <p:stCondLst>
                      <p:cond delay="0"/>
                    </p:stCondLst>
                    <p:childTnLst>
                      <p:par>
                        <p:cTn id="4" fill="hold">
                          <p:stCondLst>
                            <p:cond delay="0"/>
                          </p:stCondLst>
                          <p:childTnLst>
                            <p:par>
                              <p:cTn id="5" presetID="10" presetClass="entr" presetSubtype="0" fill="hold" nodeType="click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3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7" dur="450" fill="hold"/>
                                      <p:tgtEl>
                                        <p:spTgt spid="3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8" fill="hold">
                    <p:stCondLst>
                      <p:cond delay="0"/>
                    </p:stCondLst>
                    <p:childTnLst>
                      <p:par>
                        <p:cTn id="9" fill="hold">
                          <p:stCondLst>
                            <p:cond delay="0"/>
                          </p:stCondLst>
                          <p:childTnLst>
                            <p:par>
                              <p:cTn id="10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1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4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12" dur="300" fill="hold"/>
                                      <p:tgtEl>
                                        <p:spTgt spid="4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13" fill="hold">
                    <p:stCondLst>
                      <p:cond delay="50"/>
                    </p:stCondLst>
                    <p:childTnLst>
                      <p:par>
                        <p:cTn id="14" fill="hold">
                          <p:stCondLst>
                            <p:cond delay="0"/>
                          </p:stCondLst>
                          <p:childTnLst>
                            <p:par>
                              <p:cTn id="15" presetID="11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1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5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zoom(in)">
                                    <p:cBhvr>
                                      <p:cTn id="17" dur="350" fill="hold"/>
                                      <p:tgtEl>
                                        <p:spTgt spid="5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18" fill="hold">
                    <p:stCondLst>
                      <p:cond delay="0"/>
                    </p:stCondLst>
                    <p:childTnLst>
                      <p:par>
                        <p:cTn id="19" fill="hold">
                          <p:stCondLst>
                            <p:cond delay="0"/>
                          </p:stCondLst>
                          <p:childTnLst>
                            <p:par>
                              <p:cTn id="20" presetID="47" presetClass="entr" presetSubtype="0" fill="hold" nodeType="click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2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6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22" dur="450" fill="hold"/>
                                      <p:tgtEl>
                                        <p:spTgt spid="6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23" fill="hold">
                    <p:stCondLst>
                      <p:cond delay="0"/>
                    </p:stCondLst>
                    <p:childTnLst>
                      <p:par>
                        <p:cTn id="24" fill="hold">
                          <p:stCondLst>
                            <p:cond delay="0"/>
                          </p:stCondLst>
                          <p:childTnLst>
                            <p:par>
                              <p:cTn id="2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2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7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27" dur="300" fill="hold"/>
                                      <p:tgtEl>
                                        <p:spTgt spid="7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28" fill="hold">
                    <p:stCondLst>
                      <p:cond delay="50"/>
                    </p:stCondLst>
                    <p:childTnLst>
                      <p:par>
                        <p:cTn id="29" fill="hold">
                          <p:stCondLst>
                            <p:cond delay="0"/>
                          </p:stCondLst>
                          <p:childTnLst>
                            <p:par>
                              <p:cTn id="30" presetID="11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3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8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zoom(in)">
                                    <p:cBhvr>
                                      <p:cTn id="32" dur="350" fill="hold"/>
                                      <p:tgtEl>
                                        <p:spTgt spid="8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33" fill="hold">
                    <p:stCondLst>
                      <p:cond delay="0"/>
                    </p:stCondLst>
                    <p:childTnLst>
                      <p:par>
                        <p:cTn id="34" fill="hold">
                          <p:stCondLst>
                            <p:cond delay="0"/>
                          </p:stCondLst>
                          <p:childTnLst>
                            <p:par>
                              <p:cTn id="35" presetID="47" presetClass="entr" presetSubtype="0" fill="hold" nodeType="click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3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0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37" dur="450" fill="hold"/>
                                      <p:tgtEl>
                                        <p:spTgt spid="10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38" fill="hold">
                    <p:stCondLst>
                      <p:cond delay="0"/>
                    </p:stCondLst>
                    <p:childTnLst>
                      <p:par>
                        <p:cTn id="39" fill="hold">
                          <p:stCondLst>
                            <p:cond delay="0"/>
                          </p:stCondLst>
                          <p:childTnLst>
                            <p:par>
                              <p:cTn id="40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4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1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42" dur="300" fill="hold"/>
                                      <p:tgtEl>
                                        <p:spTgt spid="11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43" fill="hold">
                    <p:stCondLst>
                      <p:cond delay="50"/>
                    </p:stCondLst>
                    <p:childTnLst>
                      <p:par>
                        <p:cTn id="44" fill="hold">
                          <p:stCondLst>
                            <p:cond delay="0"/>
                          </p:stCondLst>
                          <p:childTnLst>
                            <p:par>
                              <p:cTn id="45" presetID="11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4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2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zoom(in)">
                                    <p:cBhvr>
                                      <p:cTn id="47" dur="350" fill="hold"/>
                                      <p:tgtEl>
                                        <p:spTgt spid="12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48" fill="hold">
                    <p:stCondLst>
                      <p:cond delay="50"/>
                    </p:stCondLst>
                    <p:childTnLst>
                      <p:par>
                        <p:cTn id="49" fill="hold">
                          <p:stCondLst>
                            <p:cond delay="0"/>
                          </p:stCondLst>
                          <p:childTnLst>
                            <p:par>
                              <p:cTn id="50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5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3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52" dur="300" fill="hold"/>
                                      <p:tgtEl>
                                        <p:spTgt spid="13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</p:childTnLst>
            </p:cTn>
            <p:prevCondLst>
              <p:cond evt="onPrev" delay="0">
                <p:tgtEl>
                  <p:spTgt spid="3"/>
                </p:tgtEl>
              </p:cond>
              <p:cond evt="onPrev" delay="0">
                <p:tgtEl>
                  <p:spTgt spid="6"/>
                </p:tgtEl>
              </p:cond>
              <p:cond evt="onPrev" delay="0">
                <p:tgtEl>
                  <p:spTgt spid="10"/>
                </p:tgtEl>
              </p:cond>
            </p:prevCondLst>
            <p:nextCondLst>
              <p:cond evt="onNext" delay="0">
                <p:tgtEl>
                  <p:spTgt spid="3"/>
                </p:tgtEl>
              </p:cond>
              <p:cond evt="onNext" delay="0">
                <p:tgtEl>
                  <p:spTgt spid="6"/>
                </p:tgtEl>
              </p:cond>
              <p:cond evt="onNext" delay="0">
                <p:tgtEl>
                  <p:spTgt spid="10"/>
                </p:tgtEl>
              </p:cond>
            </p:nextCondLst>
          </p:seq>
        </p:childTnLst>
      </p:cTn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rk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706727" y="329184"/>
            <a:ext cx="8778240" cy="841248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73152" bIns="73152"/>
          <a:lstStyle/>
          <a:p>
            <a:pPr algn="ctr">
              <a:defRPr sz="1700" b="1">
                <a:solidFill>
                  <a:srgbClr val="0B7285"/>
                </a:solidFill>
                <a:latin typeface="Trebuchet MS"/>
              </a:defRPr>
            </a:pPr>
            <a:r>
              <a:t>Selected Study Area: Jhajjar Distributary</a:t>
            </a:r>
          </a:p>
          <a:p>
            <a:pPr algn="ctr">
              <a:defRPr sz="1100">
                <a:solidFill>
                  <a:srgbClr val="6D5F52"/>
                </a:solidFill>
                <a:latin typeface="Calibri"/>
              </a:defRPr>
            </a:pPr>
            <a:r>
              <a:t>Geographical Reach, Canal Hydraulics &amp; Socio-Hydrological Significance</a:t>
            </a:r>
          </a:p>
        </p:txBody>
      </p:sp>
      <p:pic>
        <p:nvPicPr>
          <p:cNvPr id="4" name="Picture 3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2887" y="201168"/>
            <a:ext cx="1645920" cy="384048"/>
          </a:xfrm>
          <a:prstGeom prst="rect">
            <a:avLst/>
          </a:prstGeom>
        </p:spPr>
      </p:pic>
      <p:pic>
        <p:nvPicPr>
          <p:cNvPr id="5" name="Picture 4" descr="pin_cy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047" y="182880"/>
            <a:ext cx="384048" cy="38404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914400" y="1371600"/>
            <a:ext cx="5029200" cy="50292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3977639" lIns="182880"/>
          <a:lstStyle/>
          <a:p>
            <a:pPr algn="ctr">
              <a:defRPr sz="1050">
                <a:solidFill>
                  <a:srgbClr val="6D5F52"/>
                </a:solidFill>
                <a:latin typeface="Calibri"/>
              </a:defRPr>
            </a:pPr>
            <a:r>
              <a:t>Fig 1: Jhajjar Distributary Canal Network Alignment</a:t>
            </a:r>
          </a:p>
        </p:txBody>
      </p:sp>
      <p:pic>
        <p:nvPicPr>
          <p:cNvPr id="7" name="Picture 6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1225296"/>
            <a:ext cx="1371600" cy="347472"/>
          </a:xfrm>
          <a:prstGeom prst="rect">
            <a:avLst/>
          </a:prstGeom>
        </p:spPr>
      </p:pic>
      <p:pic>
        <p:nvPicPr>
          <p:cNvPr id="8" name="Picture 7" descr="pin_yello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6976" y="1207008"/>
            <a:ext cx="384048" cy="384048"/>
          </a:xfrm>
          <a:prstGeom prst="rect">
            <a:avLst/>
          </a:prstGeom>
        </p:spPr>
      </p:pic>
      <p:pic>
        <p:nvPicPr>
          <p:cNvPr id="9" name="Picture 8" descr="study_are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" y="1645920"/>
            <a:ext cx="4572000" cy="347472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6217920" y="1371600"/>
            <a:ext cx="5059375" cy="5029200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594360"/>
          <a:lstStyle/>
          <a:p>
            <a:pPr algn="ctr">
              <a:spcAft>
                <a:spcPts val="1000"/>
              </a:spcAft>
            </a:pPr>
            <a:r>
              <a:rPr b="1" sz="1100">
                <a:solidFill>
                  <a:srgbClr val="0B7285"/>
                </a:solidFill>
              </a:rPr>
              <a:t>• Canal Alignment &amp; Reach: </a:t>
            </a:r>
            <a:r>
              <a:rPr sz="1050">
                <a:solidFill>
                  <a:srgbClr val="2A231B"/>
                </a:solidFill>
              </a:rPr>
              <a:t>Starts at Bhalaut regulator and terminates near Dhaur, spanning approximately 32–35 km in total length.</a:t>
            </a:r>
          </a:p>
          <a:p>
            <a:pPr>
              <a:spcAft>
                <a:spcPts val="1000"/>
              </a:spcAft>
            </a:pPr>
            <a:r>
              <a:rPr b="1" sz="1100">
                <a:solidFill>
                  <a:srgbClr val="0B7285"/>
                </a:solidFill>
              </a:rPr>
              <a:t>• Distributary Role: </a:t>
            </a:r>
            <a:r>
              <a:rPr sz="1050">
                <a:solidFill>
                  <a:srgbClr val="2A231B"/>
                </a:solidFill>
              </a:rPr>
              <a:t>Acts as a branch canal taking off from the Western Yamuna Canal system to distribute water to minor canals and field channels.</a:t>
            </a:r>
          </a:p>
          <a:p>
            <a:pPr>
              <a:spcAft>
                <a:spcPts val="1000"/>
              </a:spcAft>
            </a:pPr>
            <a:r>
              <a:rPr b="1" sz="1100">
                <a:solidFill>
                  <a:srgbClr val="0B7285"/>
                </a:solidFill>
              </a:rPr>
              <a:t>• Agricultural Lifeline: </a:t>
            </a:r>
            <a:r>
              <a:rPr sz="1050">
                <a:solidFill>
                  <a:srgbClr val="2A231B"/>
                </a:solidFill>
              </a:rPr>
              <a:t>Serves as the primary source of irrigation for surrounding command areas; local agriculture is heavily dependent on this canal discharge.</a:t>
            </a:r>
          </a:p>
          <a:p>
            <a:pPr>
              <a:spcAft>
                <a:spcPts val="1000"/>
              </a:spcAft>
            </a:pPr>
            <a:r>
              <a:rPr b="1" sz="1100">
                <a:solidFill>
                  <a:srgbClr val="0B7285"/>
                </a:solidFill>
              </a:rPr>
              <a:t>• Domestic &amp; Ecological Uses: </a:t>
            </a:r>
            <a:r>
              <a:rPr sz="1050">
                <a:solidFill>
                  <a:srgbClr val="2A231B"/>
                </a:solidFill>
              </a:rPr>
              <a:t>Provides drinking water for livestock, supports village washing and domestic chores, and acts as a recharge source for shallow groundwater aquifers along the canal corridor.</a:t>
            </a:r>
          </a:p>
          <a:p>
            <a:pPr>
              <a:spcAft>
                <a:spcPts val="1000"/>
              </a:spcAft>
            </a:pPr>
            <a:r>
              <a:rPr b="1" sz="1100">
                <a:solidFill>
                  <a:srgbClr val="0B7285"/>
                </a:solidFill>
              </a:rPr>
              <a:t>• Why Quality Matters: </a:t>
            </a:r>
            <a:r>
              <a:rPr sz="1050">
                <a:solidFill>
                  <a:srgbClr val="2A231B"/>
                </a:solidFill>
              </a:rPr>
              <a:t>Because canal water directly touches crops, enters the soil profile, and recharges potable groundwater aquifers, establishing an accurate WQI is essential for safeguarding regional food and water security.</a:t>
            </a:r>
          </a:p>
        </p:txBody>
      </p:sp>
      <p:pic>
        <p:nvPicPr>
          <p:cNvPr id="11" name="Picture 10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1807" y="1225296"/>
            <a:ext cx="1371600" cy="347472"/>
          </a:xfrm>
          <a:prstGeom prst="rect">
            <a:avLst/>
          </a:prstGeom>
        </p:spPr>
      </p:pic>
      <p:pic>
        <p:nvPicPr>
          <p:cNvPr id="12" name="Picture 11" descr="pin_cy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5583" y="1207008"/>
            <a:ext cx="384048" cy="38404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6446520" y="1554480"/>
            <a:ext cx="2926080" cy="292608"/>
          </a:xfrm>
          <a:prstGeom prst="roundRect">
            <a:avLst/>
          </a:prstGeom>
          <a:solidFill>
            <a:srgbClr val="E3FAFC"/>
          </a:solidFill>
          <a:ln w="12700">
            <a:solidFill>
              <a:srgbClr val="0B72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900">
                <a:solidFill>
                  <a:srgbClr val="0B7285"/>
                </a:solidFill>
                <a:latin typeface="Consolas"/>
              </a:defRPr>
            </a:pPr>
            <a:r>
              <a:t>GEOGRAPHICAL &amp; FUNCTIONAL PROFILE</a:t>
            </a:r>
          </a:p>
        </p:txBody>
      </p:sp>
    </p:spTree>
  </p:cSld>
  <p:clrMapOvr>
    <a:masterClrMapping/>
  </p:clrMapOvr>
  <p:transition spd="med">
    <p:push dir="r"/>
  </p:transition>
  <p:timing>
    <p:tnLst>
      <p:cTn id="1" dur="indefinite" restart="always" nodeType="tmRoot">
        <p:childTnLst>
          <p:seq concurrent="1" nextAc="seek">
            <p:cTn id="2" dur="indefinite" nodeType="mainSeq">
              <p:childTnLst>
                <p:par>
                  <p:cTn id="3" fill="hold">
                    <p:stCondLst>
                      <p:cond delay="0"/>
                    </p:stCondLst>
                    <p:childTnLst>
                      <p:par>
                        <p:cTn id="4" fill="hold">
                          <p:stCondLst>
                            <p:cond delay="0"/>
                          </p:stCondLst>
                          <p:childTnLst>
                            <p:par>
                              <p:cTn id="5" presetID="10" presetClass="entr" presetSubtype="0" fill="hold" nodeType="click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3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7" dur="450" fill="hold"/>
                                      <p:tgtEl>
                                        <p:spTgt spid="3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8" fill="hold">
                    <p:stCondLst>
                      <p:cond delay="0"/>
                    </p:stCondLst>
                    <p:childTnLst>
                      <p:par>
                        <p:cTn id="9" fill="hold">
                          <p:stCondLst>
                            <p:cond delay="0"/>
                          </p:stCondLst>
                          <p:childTnLst>
                            <p:par>
                              <p:cTn id="10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1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4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12" dur="300" fill="hold"/>
                                      <p:tgtEl>
                                        <p:spTgt spid="4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13" fill="hold">
                    <p:stCondLst>
                      <p:cond delay="50"/>
                    </p:stCondLst>
                    <p:childTnLst>
                      <p:par>
                        <p:cTn id="14" fill="hold">
                          <p:stCondLst>
                            <p:cond delay="0"/>
                          </p:stCondLst>
                          <p:childTnLst>
                            <p:par>
                              <p:cTn id="15" presetID="11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1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5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zoom(in)">
                                    <p:cBhvr>
                                      <p:cTn id="17" dur="350" fill="hold"/>
                                      <p:tgtEl>
                                        <p:spTgt spid="5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18" fill="hold">
                    <p:stCondLst>
                      <p:cond delay="0"/>
                    </p:stCondLst>
                    <p:childTnLst>
                      <p:par>
                        <p:cTn id="19" fill="hold">
                          <p:stCondLst>
                            <p:cond delay="0"/>
                          </p:stCondLst>
                          <p:childTnLst>
                            <p:par>
                              <p:cTn id="20" presetID="47" presetClass="entr" presetSubtype="0" fill="hold" nodeType="click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2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6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22" dur="450" fill="hold"/>
                                      <p:tgtEl>
                                        <p:spTgt spid="6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23" fill="hold">
                    <p:stCondLst>
                      <p:cond delay="0"/>
                    </p:stCondLst>
                    <p:childTnLst>
                      <p:par>
                        <p:cTn id="24" fill="hold">
                          <p:stCondLst>
                            <p:cond delay="0"/>
                          </p:stCondLst>
                          <p:childTnLst>
                            <p:par>
                              <p:cTn id="2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2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7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27" dur="300" fill="hold"/>
                                      <p:tgtEl>
                                        <p:spTgt spid="7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28" fill="hold">
                    <p:stCondLst>
                      <p:cond delay="50"/>
                    </p:stCondLst>
                    <p:childTnLst>
                      <p:par>
                        <p:cTn id="29" fill="hold">
                          <p:stCondLst>
                            <p:cond delay="0"/>
                          </p:stCondLst>
                          <p:childTnLst>
                            <p:par>
                              <p:cTn id="30" presetID="11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3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8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zoom(in)">
                                    <p:cBhvr>
                                      <p:cTn id="32" dur="350" fill="hold"/>
                                      <p:tgtEl>
                                        <p:spTgt spid="8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33" fill="hold">
                    <p:stCondLst>
                      <p:cond delay="50"/>
                    </p:stCondLst>
                    <p:childTnLst>
                      <p:par>
                        <p:cTn id="34" fill="hold">
                          <p:stCondLst>
                            <p:cond delay="0"/>
                          </p:stCondLst>
                          <p:childTnLst>
                            <p:par>
                              <p:cTn id="3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3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9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37" dur="350" fill="hold"/>
                                      <p:tgtEl>
                                        <p:spTgt spid="9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38" fill="hold">
                    <p:stCondLst>
                      <p:cond delay="0"/>
                    </p:stCondLst>
                    <p:childTnLst>
                      <p:par>
                        <p:cTn id="39" fill="hold">
                          <p:stCondLst>
                            <p:cond delay="0"/>
                          </p:stCondLst>
                          <p:childTnLst>
                            <p:par>
                              <p:cTn id="40" presetID="47" presetClass="entr" presetSubtype="0" fill="hold" nodeType="click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4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0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42" dur="450" fill="hold"/>
                                      <p:tgtEl>
                                        <p:spTgt spid="10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43" fill="hold">
                    <p:stCondLst>
                      <p:cond delay="0"/>
                    </p:stCondLst>
                    <p:childTnLst>
                      <p:par>
                        <p:cTn id="44" fill="hold">
                          <p:stCondLst>
                            <p:cond delay="0"/>
                          </p:stCondLst>
                          <p:childTnLst>
                            <p:par>
                              <p:cTn id="4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4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1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47" dur="300" fill="hold"/>
                                      <p:tgtEl>
                                        <p:spTgt spid="11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48" fill="hold">
                    <p:stCondLst>
                      <p:cond delay="50"/>
                    </p:stCondLst>
                    <p:childTnLst>
                      <p:par>
                        <p:cTn id="49" fill="hold">
                          <p:stCondLst>
                            <p:cond delay="0"/>
                          </p:stCondLst>
                          <p:childTnLst>
                            <p:par>
                              <p:cTn id="50" presetID="11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5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2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zoom(in)">
                                    <p:cBhvr>
                                      <p:cTn id="52" dur="350" fill="hold"/>
                                      <p:tgtEl>
                                        <p:spTgt spid="12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53" fill="hold">
                    <p:stCondLst>
                      <p:cond delay="50"/>
                    </p:stCondLst>
                    <p:childTnLst>
                      <p:par>
                        <p:cTn id="54" fill="hold">
                          <p:stCondLst>
                            <p:cond delay="0"/>
                          </p:stCondLst>
                          <p:childTnLst>
                            <p:par>
                              <p:cTn id="5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5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3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57" dur="300" fill="hold"/>
                                      <p:tgtEl>
                                        <p:spTgt spid="13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</p:childTnLst>
            </p:cTn>
            <p:prevCondLst>
              <p:cond evt="onPrev" delay="0">
                <p:tgtEl>
                  <p:spTgt spid="3"/>
                </p:tgtEl>
              </p:cond>
              <p:cond evt="onPrev" delay="0">
                <p:tgtEl>
                  <p:spTgt spid="6"/>
                </p:tgtEl>
              </p:cond>
              <p:cond evt="onPrev" delay="0">
                <p:tgtEl>
                  <p:spTgt spid="10"/>
                </p:tgtEl>
              </p:cond>
            </p:prevCondLst>
            <p:nextCondLst>
              <p:cond evt="onNext" delay="0">
                <p:tgtEl>
                  <p:spTgt spid="3"/>
                </p:tgtEl>
              </p:cond>
              <p:cond evt="onNext" delay="0">
                <p:tgtEl>
                  <p:spTgt spid="6"/>
                </p:tgtEl>
              </p:cond>
              <p:cond evt="onNext" delay="0">
                <p:tgtEl>
                  <p:spTgt spid="10"/>
                </p:tgtEl>
              </p:cond>
            </p:nextCondLst>
          </p:seq>
        </p:childTnLst>
      </p:cTn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rk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706727" y="329184"/>
            <a:ext cx="8778240" cy="841248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73152" bIns="73152"/>
          <a:lstStyle/>
          <a:p>
            <a:pPr algn="ctr">
              <a:defRPr sz="1700" b="1">
                <a:solidFill>
                  <a:srgbClr val="0B7285"/>
                </a:solidFill>
                <a:latin typeface="Trebuchet MS"/>
              </a:defRPr>
            </a:pPr>
            <a:r>
              <a:t>Calculation Methodology: WQI and IWQI</a:t>
            </a:r>
          </a:p>
          <a:p>
            <a:pPr algn="ctr">
              <a:defRPr sz="1100">
                <a:solidFill>
                  <a:srgbClr val="6D5F52"/>
                </a:solidFill>
                <a:latin typeface="Calibri"/>
              </a:defRPr>
            </a:pPr>
            <a:r>
              <a:t>Mathematical Formulations for Drinking and Irrigation Indices</a:t>
            </a:r>
          </a:p>
        </p:txBody>
      </p:sp>
      <p:pic>
        <p:nvPicPr>
          <p:cNvPr id="4" name="Picture 3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2887" y="201168"/>
            <a:ext cx="1645920" cy="384048"/>
          </a:xfrm>
          <a:prstGeom prst="rect">
            <a:avLst/>
          </a:prstGeom>
        </p:spPr>
      </p:pic>
      <p:pic>
        <p:nvPicPr>
          <p:cNvPr id="5" name="Picture 4" descr="pin_purp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047" y="182880"/>
            <a:ext cx="384048" cy="38404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914400" y="1371600"/>
            <a:ext cx="4937760" cy="5029200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594360"/>
          <a:lstStyle/>
          <a:p>
            <a:pPr algn="ctr">
              <a:spcAft>
                <a:spcPts val="1000"/>
              </a:spcAft>
            </a:pPr>
            <a:r>
              <a:rPr b="1" sz="1150">
                <a:solidFill>
                  <a:srgbClr val="0B7285"/>
                </a:solidFill>
              </a:rPr>
              <a:t>Step 1: Unit Weight Calculation (Wn)
</a:t>
            </a:r>
            <a:r>
              <a:rPr sz="1050">
                <a:solidFill>
                  <a:srgbClr val="2A231B"/>
                </a:solidFill>
              </a:rPr>
              <a:t>Wn = K / Sn
Where K = 1 / Σ(1 / Sn)
K is the proportionality constant ensuring ΣWn = 1.</a:t>
            </a:r>
          </a:p>
          <a:p>
            <a:pPr>
              <a:spcAft>
                <a:spcPts val="1000"/>
              </a:spcAft>
            </a:pPr>
            <a:r>
              <a:rPr b="1" sz="1150">
                <a:solidFill>
                  <a:srgbClr val="0B7285"/>
                </a:solidFill>
              </a:rPr>
              <a:t>Step 2: Sub-Index / Quality Rating (Qn)
</a:t>
            </a:r>
            <a:r>
              <a:rPr sz="1050">
                <a:solidFill>
                  <a:srgbClr val="2A231B"/>
                </a:solidFill>
              </a:rPr>
              <a:t>Qn = 100 × (Vn - Vi) / (Sn - Vi)
Sn = Permissible standard value
Vn = Measured parameter concentration
Vi = Ideal value (Vi = 0 for all parameters, except pH = 7.0).</a:t>
            </a:r>
          </a:p>
          <a:p>
            <a:pPr>
              <a:spcAft>
                <a:spcPts val="1000"/>
              </a:spcAft>
            </a:pPr>
            <a:r>
              <a:rPr b="1" sz="1150">
                <a:solidFill>
                  <a:srgbClr val="0B7285"/>
                </a:solidFill>
              </a:rPr>
              <a:t>Step 3: Composite Index Aggregation
</a:t>
            </a:r>
            <a:r>
              <a:rPr sz="1050">
                <a:solidFill>
                  <a:srgbClr val="2A231B"/>
                </a:solidFill>
              </a:rPr>
              <a:t>WQI = Σ(Qn × Wn) / ΣWn
Synthesizes all individual sub-indices into a single dimensionless water quality score.</a:t>
            </a:r>
          </a:p>
        </p:txBody>
      </p:sp>
      <p:pic>
        <p:nvPicPr>
          <p:cNvPr id="7" name="Picture 6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7480" y="1225296"/>
            <a:ext cx="1371600" cy="347472"/>
          </a:xfrm>
          <a:prstGeom prst="rect">
            <a:avLst/>
          </a:prstGeom>
        </p:spPr>
      </p:pic>
      <p:pic>
        <p:nvPicPr>
          <p:cNvPr id="8" name="Picture 7" descr="pin_cya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256" y="1207008"/>
            <a:ext cx="384048" cy="38404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1143000" y="1554480"/>
            <a:ext cx="2926080" cy="292608"/>
          </a:xfrm>
          <a:prstGeom prst="roundRect">
            <a:avLst/>
          </a:prstGeom>
          <a:solidFill>
            <a:srgbClr val="E3FAFC"/>
          </a:solidFill>
          <a:ln w="12700">
            <a:solidFill>
              <a:srgbClr val="0B72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900">
                <a:solidFill>
                  <a:srgbClr val="0B7285"/>
                </a:solidFill>
                <a:latin typeface="Consolas"/>
              </a:defRPr>
            </a:pPr>
            <a:r>
              <a:t>WATER QUALITY INDEX (DRINKING WQI)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1371600"/>
            <a:ext cx="4937760" cy="5029200"/>
          </a:xfrm>
          <a:prstGeom prst="roundRect">
            <a:avLst/>
          </a:prstGeom>
          <a:solidFill>
            <a:srgbClr val="F4ECDC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594360"/>
          <a:lstStyle/>
          <a:p>
            <a:pPr algn="ctr">
              <a:spcAft>
                <a:spcPts val="1000"/>
              </a:spcAft>
            </a:pPr>
            <a:r>
              <a:rPr b="1" sz="1150">
                <a:solidFill>
                  <a:srgbClr val="D99B00"/>
                </a:solidFill>
              </a:rPr>
              <a:t>Sodium Adsorption Ratio (SAR)
</a:t>
            </a:r>
            <a:r>
              <a:rPr sz="1050">
                <a:solidFill>
                  <a:srgbClr val="2A231B"/>
                </a:solidFill>
              </a:rPr>
              <a:t>SAR = Na⁺ / √[(Ca²⁺ + Mg²⁺) / 2]
Assesses sodium alkali hazard and risk of soil deflocculation.</a:t>
            </a:r>
          </a:p>
          <a:p>
            <a:pPr>
              <a:spcAft>
                <a:spcPts val="1000"/>
              </a:spcAft>
            </a:pPr>
            <a:r>
              <a:rPr b="1" sz="1150">
                <a:solidFill>
                  <a:srgbClr val="D99B00"/>
                </a:solidFill>
              </a:rPr>
              <a:t>Sodium Percentage (Na %)
</a:t>
            </a:r>
            <a:r>
              <a:rPr sz="1050">
                <a:solidFill>
                  <a:srgbClr val="2A231B"/>
                </a:solidFill>
              </a:rPr>
              <a:t>Na % = [(Na⁺ + K⁺) × 100] / (Ca²⁺ + Mg²⁺ + Na⁺ + K⁺)
Evaluates soil permeability reduction potential.</a:t>
            </a:r>
          </a:p>
          <a:p>
            <a:pPr>
              <a:spcAft>
                <a:spcPts val="1000"/>
              </a:spcAft>
            </a:pPr>
            <a:r>
              <a:rPr b="1" sz="1150">
                <a:solidFill>
                  <a:srgbClr val="D99B00"/>
                </a:solidFill>
              </a:rPr>
              <a:t>Magnesium Hazard (MH)
</a:t>
            </a:r>
            <a:r>
              <a:rPr sz="1050">
                <a:solidFill>
                  <a:srgbClr val="2A231B"/>
                </a:solidFill>
              </a:rPr>
              <a:t>MH = [Mg²⁺ × 100] / (Ca²⁺ + Mg²⁺)
Measures soil crusting and alkalinity from magnesium buildup.</a:t>
            </a:r>
          </a:p>
          <a:p>
            <a:pPr>
              <a:spcAft>
                <a:spcPts val="1000"/>
              </a:spcAft>
            </a:pPr>
            <a:r>
              <a:rPr b="1" sz="1150">
                <a:solidFill>
                  <a:srgbClr val="D99B00"/>
                </a:solidFill>
              </a:rPr>
              <a:t>Kelley's Ratio (KR)
</a:t>
            </a:r>
            <a:r>
              <a:rPr sz="1050">
                <a:solidFill>
                  <a:srgbClr val="2A231B"/>
                </a:solidFill>
              </a:rPr>
              <a:t>KR = Na⁺ / (Ca²⁺ + Mg²⁺)
Values &gt; 1.0 indicate excess sodium hazard for agricultural crops.</a:t>
            </a:r>
          </a:p>
          <a:p>
            <a:pPr>
              <a:defRPr i="1" sz="950">
                <a:solidFill>
                  <a:srgbClr val="6D5F52"/>
                </a:solidFill>
              </a:defRPr>
            </a:pPr>
            <a:r>
              <a:t>*(Note: All ionic concentrations in SAR, Na%, MH, and KR are expressed in meq/L)*</a:t>
            </a:r>
          </a:p>
        </p:txBody>
      </p:sp>
      <p:pic>
        <p:nvPicPr>
          <p:cNvPr id="11" name="Picture 10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1225296"/>
            <a:ext cx="1371600" cy="347472"/>
          </a:xfrm>
          <a:prstGeom prst="rect">
            <a:avLst/>
          </a:prstGeom>
        </p:spPr>
      </p:pic>
      <p:pic>
        <p:nvPicPr>
          <p:cNvPr id="12" name="Picture 11" descr="pin_yello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6216" y="1207008"/>
            <a:ext cx="384048" cy="38404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6537960" y="1554480"/>
            <a:ext cx="2743200" cy="292608"/>
          </a:xfrm>
          <a:prstGeom prst="roundRect">
            <a:avLst/>
          </a:prstGeom>
          <a:solidFill>
            <a:srgbClr val="FFF9DB"/>
          </a:solidFill>
          <a:ln w="12700">
            <a:solidFill>
              <a:srgbClr val="D99B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900">
                <a:solidFill>
                  <a:srgbClr val="D99B00"/>
                </a:solidFill>
                <a:latin typeface="Consolas"/>
              </a:defRPr>
            </a:pPr>
            <a:r>
              <a:t>IRRIGATION INDICES (IWQI SUITE)</a:t>
            </a:r>
          </a:p>
        </p:txBody>
      </p:sp>
    </p:spTree>
  </p:cSld>
  <p:clrMapOvr>
    <a:masterClrMapping/>
  </p:clrMapOvr>
  <p:transition spd="med">
    <p:push dir="r"/>
  </p:transition>
  <p:timing>
    <p:tnLst>
      <p:cTn id="1" dur="indefinite" restart="always" nodeType="tmRoot">
        <p:childTnLst>
          <p:seq concurrent="1" nextAc="seek">
            <p:cTn id="2" dur="indefinite" nodeType="mainSeq">
              <p:childTnLst>
                <p:par>
                  <p:cTn id="3" fill="hold">
                    <p:stCondLst>
                      <p:cond delay="0"/>
                    </p:stCondLst>
                    <p:childTnLst>
                      <p:par>
                        <p:cTn id="4" fill="hold">
                          <p:stCondLst>
                            <p:cond delay="0"/>
                          </p:stCondLst>
                          <p:childTnLst>
                            <p:par>
                              <p:cTn id="5" presetID="10" presetClass="entr" presetSubtype="0" fill="hold" nodeType="click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3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7" dur="450" fill="hold"/>
                                      <p:tgtEl>
                                        <p:spTgt spid="3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8" fill="hold">
                    <p:stCondLst>
                      <p:cond delay="0"/>
                    </p:stCondLst>
                    <p:childTnLst>
                      <p:par>
                        <p:cTn id="9" fill="hold">
                          <p:stCondLst>
                            <p:cond delay="0"/>
                          </p:stCondLst>
                          <p:childTnLst>
                            <p:par>
                              <p:cTn id="10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1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4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12" dur="300" fill="hold"/>
                                      <p:tgtEl>
                                        <p:spTgt spid="4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13" fill="hold">
                    <p:stCondLst>
                      <p:cond delay="50"/>
                    </p:stCondLst>
                    <p:childTnLst>
                      <p:par>
                        <p:cTn id="14" fill="hold">
                          <p:stCondLst>
                            <p:cond delay="0"/>
                          </p:stCondLst>
                          <p:childTnLst>
                            <p:par>
                              <p:cTn id="15" presetID="11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1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5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zoom(in)">
                                    <p:cBhvr>
                                      <p:cTn id="17" dur="350" fill="hold"/>
                                      <p:tgtEl>
                                        <p:spTgt spid="5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18" fill="hold">
                    <p:stCondLst>
                      <p:cond delay="0"/>
                    </p:stCondLst>
                    <p:childTnLst>
                      <p:par>
                        <p:cTn id="19" fill="hold">
                          <p:stCondLst>
                            <p:cond delay="0"/>
                          </p:stCondLst>
                          <p:childTnLst>
                            <p:par>
                              <p:cTn id="20" presetID="47" presetClass="entr" presetSubtype="0" fill="hold" nodeType="click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2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6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22" dur="450" fill="hold"/>
                                      <p:tgtEl>
                                        <p:spTgt spid="6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23" fill="hold">
                    <p:stCondLst>
                      <p:cond delay="0"/>
                    </p:stCondLst>
                    <p:childTnLst>
                      <p:par>
                        <p:cTn id="24" fill="hold">
                          <p:stCondLst>
                            <p:cond delay="0"/>
                          </p:stCondLst>
                          <p:childTnLst>
                            <p:par>
                              <p:cTn id="2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2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7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27" dur="300" fill="hold"/>
                                      <p:tgtEl>
                                        <p:spTgt spid="7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28" fill="hold">
                    <p:stCondLst>
                      <p:cond delay="50"/>
                    </p:stCondLst>
                    <p:childTnLst>
                      <p:par>
                        <p:cTn id="29" fill="hold">
                          <p:stCondLst>
                            <p:cond delay="0"/>
                          </p:stCondLst>
                          <p:childTnLst>
                            <p:par>
                              <p:cTn id="30" presetID="11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3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8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zoom(in)">
                                    <p:cBhvr>
                                      <p:cTn id="32" dur="350" fill="hold"/>
                                      <p:tgtEl>
                                        <p:spTgt spid="8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33" fill="hold">
                    <p:stCondLst>
                      <p:cond delay="50"/>
                    </p:stCondLst>
                    <p:childTnLst>
                      <p:par>
                        <p:cTn id="34" fill="hold">
                          <p:stCondLst>
                            <p:cond delay="0"/>
                          </p:stCondLst>
                          <p:childTnLst>
                            <p:par>
                              <p:cTn id="3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3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9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37" dur="300" fill="hold"/>
                                      <p:tgtEl>
                                        <p:spTgt spid="9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38" fill="hold">
                    <p:stCondLst>
                      <p:cond delay="0"/>
                    </p:stCondLst>
                    <p:childTnLst>
                      <p:par>
                        <p:cTn id="39" fill="hold">
                          <p:stCondLst>
                            <p:cond delay="0"/>
                          </p:stCondLst>
                          <p:childTnLst>
                            <p:par>
                              <p:cTn id="40" presetID="47" presetClass="entr" presetSubtype="0" fill="hold" nodeType="click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4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0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42" dur="450" fill="hold"/>
                                      <p:tgtEl>
                                        <p:spTgt spid="10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43" fill="hold">
                    <p:stCondLst>
                      <p:cond delay="0"/>
                    </p:stCondLst>
                    <p:childTnLst>
                      <p:par>
                        <p:cTn id="44" fill="hold">
                          <p:stCondLst>
                            <p:cond delay="0"/>
                          </p:stCondLst>
                          <p:childTnLst>
                            <p:par>
                              <p:cTn id="4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4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1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47" dur="300" fill="hold"/>
                                      <p:tgtEl>
                                        <p:spTgt spid="11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48" fill="hold">
                    <p:stCondLst>
                      <p:cond delay="50"/>
                    </p:stCondLst>
                    <p:childTnLst>
                      <p:par>
                        <p:cTn id="49" fill="hold">
                          <p:stCondLst>
                            <p:cond delay="0"/>
                          </p:stCondLst>
                          <p:childTnLst>
                            <p:par>
                              <p:cTn id="50" presetID="11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5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2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zoom(in)">
                                    <p:cBhvr>
                                      <p:cTn id="52" dur="350" fill="hold"/>
                                      <p:tgtEl>
                                        <p:spTgt spid="12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53" fill="hold">
                    <p:stCondLst>
                      <p:cond delay="50"/>
                    </p:stCondLst>
                    <p:childTnLst>
                      <p:par>
                        <p:cTn id="54" fill="hold">
                          <p:stCondLst>
                            <p:cond delay="0"/>
                          </p:stCondLst>
                          <p:childTnLst>
                            <p:par>
                              <p:cTn id="5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5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3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57" dur="300" fill="hold"/>
                                      <p:tgtEl>
                                        <p:spTgt spid="13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</p:childTnLst>
            </p:cTn>
            <p:prevCondLst>
              <p:cond evt="onPrev" delay="0">
                <p:tgtEl>
                  <p:spTgt spid="3"/>
                </p:tgtEl>
              </p:cond>
              <p:cond evt="onPrev" delay="0">
                <p:tgtEl>
                  <p:spTgt spid="6"/>
                </p:tgtEl>
              </p:cond>
              <p:cond evt="onPrev" delay="0">
                <p:tgtEl>
                  <p:spTgt spid="10"/>
                </p:tgtEl>
              </p:cond>
            </p:prevCondLst>
            <p:nextCondLst>
              <p:cond evt="onNext" delay="0">
                <p:tgtEl>
                  <p:spTgt spid="3"/>
                </p:tgtEl>
              </p:cond>
              <p:cond evt="onNext" delay="0">
                <p:tgtEl>
                  <p:spTgt spid="6"/>
                </p:tgtEl>
              </p:cond>
              <p:cond evt="onNext" delay="0">
                <p:tgtEl>
                  <p:spTgt spid="10"/>
                </p:tgtEl>
              </p:cond>
            </p:nextCondLst>
          </p:seq>
        </p:childTnLst>
      </p:cTn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rk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706727" y="329184"/>
            <a:ext cx="8778240" cy="841248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73152" bIns="73152"/>
          <a:lstStyle/>
          <a:p>
            <a:pPr algn="ctr">
              <a:defRPr sz="1700" b="1">
                <a:solidFill>
                  <a:srgbClr val="0B7285"/>
                </a:solidFill>
                <a:latin typeface="Trebuchet MS"/>
              </a:defRPr>
            </a:pPr>
            <a:r>
              <a:t>WQI and IWQI Limits &amp; Classification Scales</a:t>
            </a:r>
          </a:p>
          <a:p>
            <a:pPr algn="ctr">
              <a:defRPr sz="1100">
                <a:solidFill>
                  <a:srgbClr val="6D5F52"/>
                </a:solidFill>
                <a:latin typeface="Calibri"/>
              </a:defRPr>
            </a:pPr>
            <a:r>
              <a:t>Standardized Water Quality Categorization Matrices</a:t>
            </a:r>
          </a:p>
        </p:txBody>
      </p:sp>
      <p:pic>
        <p:nvPicPr>
          <p:cNvPr id="4" name="Picture 3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2887" y="201168"/>
            <a:ext cx="1645920" cy="384048"/>
          </a:xfrm>
          <a:prstGeom prst="rect">
            <a:avLst/>
          </a:prstGeom>
        </p:spPr>
      </p:pic>
      <p:pic>
        <p:nvPicPr>
          <p:cNvPr id="5" name="Picture 4" descr="pin_gree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047" y="182880"/>
            <a:ext cx="384048" cy="38404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914400" y="1371600"/>
            <a:ext cx="4572000" cy="50292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1225296"/>
            <a:ext cx="1371600" cy="347472"/>
          </a:xfrm>
          <a:prstGeom prst="rect">
            <a:avLst/>
          </a:prstGeom>
        </p:spPr>
      </p:pic>
      <p:pic>
        <p:nvPicPr>
          <p:cNvPr id="8" name="Picture 7" descr="pin_cya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8376" y="1207008"/>
            <a:ext cx="384048" cy="38404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1143000" y="1554480"/>
            <a:ext cx="2560320" cy="292608"/>
          </a:xfrm>
          <a:prstGeom prst="roundRect">
            <a:avLst/>
          </a:prstGeom>
          <a:solidFill>
            <a:srgbClr val="E3FAFC"/>
          </a:solidFill>
          <a:ln w="12700">
            <a:solidFill>
              <a:srgbClr val="0B72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900">
                <a:solidFill>
                  <a:srgbClr val="0B7285"/>
                </a:solidFill>
                <a:latin typeface="Consolas"/>
              </a:defRPr>
            </a:pPr>
            <a:r>
              <a:t>DRINKING WQI CLASSIFICATION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097280" y="2011680"/>
          <a:ext cx="420624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2377440"/>
              </a:tblGrid>
              <a:tr h="487680"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2A231B"/>
                          </a:solidFill>
                        </a:defRPr>
                      </a:pPr>
                      <a:r>
                        <a:t>WQI Range</a:t>
                      </a:r>
                    </a:p>
                  </a:txBody>
                  <a:tcPr anchor="ctr" marL="73152" marR="73152" marT="45720" marB="45720">
                    <a:solidFill>
                      <a:srgbClr val="EAE0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2A231B"/>
                          </a:solidFill>
                        </a:defRPr>
                      </a:pPr>
                      <a:r>
                        <a:t>Water Quality Class</a:t>
                      </a:r>
                    </a:p>
                  </a:txBody>
                  <a:tcPr anchor="ctr" marL="73152" marR="73152" marT="45720" marB="45720">
                    <a:solidFill>
                      <a:srgbClr val="EAE0CE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0–25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Excellent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26–50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Good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51–75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Moderately poor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76–100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Very poor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&gt; 100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Unfit for drinking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5943600" y="1371600"/>
            <a:ext cx="5333695" cy="5029200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647" y="1225296"/>
            <a:ext cx="1371600" cy="347472"/>
          </a:xfrm>
          <a:prstGeom prst="rect">
            <a:avLst/>
          </a:prstGeom>
        </p:spPr>
      </p:pic>
      <p:pic>
        <p:nvPicPr>
          <p:cNvPr id="13" name="Picture 12" descr="pin_yello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8423" y="1207008"/>
            <a:ext cx="384048" cy="384048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6172200" y="1554480"/>
            <a:ext cx="2926080" cy="292608"/>
          </a:xfrm>
          <a:prstGeom prst="roundRect">
            <a:avLst/>
          </a:prstGeom>
          <a:solidFill>
            <a:srgbClr val="FFF9DB"/>
          </a:solidFill>
          <a:ln w="12700">
            <a:solidFill>
              <a:srgbClr val="D99B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900">
                <a:solidFill>
                  <a:srgbClr val="D99B00"/>
                </a:solidFill>
                <a:latin typeface="Consolas"/>
              </a:defRPr>
            </a:pPr>
            <a:r>
              <a:t>IRRIGATION INDICES CLASSIFICATION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6126480" y="2011680"/>
          <a:ext cx="493776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554480"/>
                <a:gridCol w="1554480"/>
              </a:tblGrid>
              <a:tr h="349134"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2A231B"/>
                          </a:solidFill>
                        </a:defRPr>
                      </a:pPr>
                      <a:r>
                        <a:t>Irrigation Index</a:t>
                      </a:r>
                    </a:p>
                  </a:txBody>
                  <a:tcPr anchor="ctr" marL="73152" marR="73152" marT="45720" marB="45720">
                    <a:solidFill>
                      <a:srgbClr val="EAE0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2A231B"/>
                          </a:solidFill>
                        </a:defRPr>
                      </a:pPr>
                      <a:r>
                        <a:t>Range Threshold</a:t>
                      </a:r>
                    </a:p>
                  </a:txBody>
                  <a:tcPr anchor="ctr" marL="73152" marR="73152" marT="45720" marB="45720">
                    <a:solidFill>
                      <a:srgbClr val="EAE0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2A231B"/>
                          </a:solidFill>
                        </a:defRPr>
                      </a:pPr>
                      <a:r>
                        <a:t>Suitability Class</a:t>
                      </a:r>
                    </a:p>
                  </a:txBody>
                  <a:tcPr anchor="ctr" marL="73152" marR="73152" marT="45720" marB="45720">
                    <a:solidFill>
                      <a:srgbClr val="EAE0CE"/>
                    </a:solidFill>
                  </a:tcPr>
                </a:tc>
              </a:tr>
              <a:tr h="349134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Sodium % (Na %)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&lt; 60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Suitable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349134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Sodium % (Na %)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&gt; 60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Unfit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  <a:tr h="349134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SAR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&lt; 10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Excellent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349134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SAR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10–18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Good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  <a:tr h="349134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SAR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18–26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Doubtful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349134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SAR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&gt; 26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Unfit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  <a:tr h="349134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Magnesium Hazard (MH)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&lt; 50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Suitable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349134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Magnesium Hazard (MH)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&gt; 50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Unfit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  <a:tr h="349134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Kelley's Ratio (KR)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&lt; 1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Suitable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34914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Kelley's Ratio (KR)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&gt; 1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Unfit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push dir="r"/>
  </p:transition>
  <p:timing>
    <p:tnLst>
      <p:cTn id="1" dur="indefinite" restart="always" nodeType="tmRoot">
        <p:childTnLst>
          <p:seq concurrent="1" nextAc="seek">
            <p:cTn id="2" dur="indefinite" nodeType="mainSeq">
              <p:childTnLst>
                <p:par>
                  <p:cTn id="3" fill="hold">
                    <p:stCondLst>
                      <p:cond delay="0"/>
                    </p:stCondLst>
                    <p:childTnLst>
                      <p:par>
                        <p:cTn id="4" fill="hold">
                          <p:stCondLst>
                            <p:cond delay="0"/>
                          </p:stCondLst>
                          <p:childTnLst>
                            <p:par>
                              <p:cTn id="5" presetID="10" presetClass="entr" presetSubtype="0" fill="hold" nodeType="click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3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7" dur="450" fill="hold"/>
                                      <p:tgtEl>
                                        <p:spTgt spid="3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8" fill="hold">
                    <p:stCondLst>
                      <p:cond delay="0"/>
                    </p:stCondLst>
                    <p:childTnLst>
                      <p:par>
                        <p:cTn id="9" fill="hold">
                          <p:stCondLst>
                            <p:cond delay="0"/>
                          </p:stCondLst>
                          <p:childTnLst>
                            <p:par>
                              <p:cTn id="10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1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4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12" dur="300" fill="hold"/>
                                      <p:tgtEl>
                                        <p:spTgt spid="4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13" fill="hold">
                    <p:stCondLst>
                      <p:cond delay="50"/>
                    </p:stCondLst>
                    <p:childTnLst>
                      <p:par>
                        <p:cTn id="14" fill="hold">
                          <p:stCondLst>
                            <p:cond delay="0"/>
                          </p:stCondLst>
                          <p:childTnLst>
                            <p:par>
                              <p:cTn id="15" presetID="11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1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5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zoom(in)">
                                    <p:cBhvr>
                                      <p:cTn id="17" dur="350" fill="hold"/>
                                      <p:tgtEl>
                                        <p:spTgt spid="5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18" fill="hold">
                    <p:stCondLst>
                      <p:cond delay="0"/>
                    </p:stCondLst>
                    <p:childTnLst>
                      <p:par>
                        <p:cTn id="19" fill="hold">
                          <p:stCondLst>
                            <p:cond delay="0"/>
                          </p:stCondLst>
                          <p:childTnLst>
                            <p:par>
                              <p:cTn id="20" presetID="47" presetClass="entr" presetSubtype="0" fill="hold" nodeType="click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2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6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22" dur="450" fill="hold"/>
                                      <p:tgtEl>
                                        <p:spTgt spid="6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23" fill="hold">
                    <p:stCondLst>
                      <p:cond delay="0"/>
                    </p:stCondLst>
                    <p:childTnLst>
                      <p:par>
                        <p:cTn id="24" fill="hold">
                          <p:stCondLst>
                            <p:cond delay="0"/>
                          </p:stCondLst>
                          <p:childTnLst>
                            <p:par>
                              <p:cTn id="2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2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7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27" dur="300" fill="hold"/>
                                      <p:tgtEl>
                                        <p:spTgt spid="7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28" fill="hold">
                    <p:stCondLst>
                      <p:cond delay="50"/>
                    </p:stCondLst>
                    <p:childTnLst>
                      <p:par>
                        <p:cTn id="29" fill="hold">
                          <p:stCondLst>
                            <p:cond delay="0"/>
                          </p:stCondLst>
                          <p:childTnLst>
                            <p:par>
                              <p:cTn id="30" presetID="11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3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8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zoom(in)">
                                    <p:cBhvr>
                                      <p:cTn id="32" dur="350" fill="hold"/>
                                      <p:tgtEl>
                                        <p:spTgt spid="8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33" fill="hold">
                    <p:stCondLst>
                      <p:cond delay="50"/>
                    </p:stCondLst>
                    <p:childTnLst>
                      <p:par>
                        <p:cTn id="34" fill="hold">
                          <p:stCondLst>
                            <p:cond delay="0"/>
                          </p:stCondLst>
                          <p:childTnLst>
                            <p:par>
                              <p:cTn id="3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3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9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37" dur="300" fill="hold"/>
                                      <p:tgtEl>
                                        <p:spTgt spid="9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38" fill="hold">
                    <p:stCondLst>
                      <p:cond delay="0"/>
                    </p:stCondLst>
                    <p:childTnLst>
                      <p:par>
                        <p:cTn id="39" fill="hold">
                          <p:stCondLst>
                            <p:cond delay="0"/>
                          </p:stCondLst>
                          <p:childTnLst>
                            <p:par>
                              <p:cTn id="40" presetID="47" presetClass="entr" presetSubtype="0" fill="hold" nodeType="click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4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1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42" dur="450" fill="hold"/>
                                      <p:tgtEl>
                                        <p:spTgt spid="11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43" fill="hold">
                    <p:stCondLst>
                      <p:cond delay="0"/>
                    </p:stCondLst>
                    <p:childTnLst>
                      <p:par>
                        <p:cTn id="44" fill="hold">
                          <p:stCondLst>
                            <p:cond delay="0"/>
                          </p:stCondLst>
                          <p:childTnLst>
                            <p:par>
                              <p:cTn id="4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4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2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47" dur="300" fill="hold"/>
                                      <p:tgtEl>
                                        <p:spTgt spid="12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48" fill="hold">
                    <p:stCondLst>
                      <p:cond delay="50"/>
                    </p:stCondLst>
                    <p:childTnLst>
                      <p:par>
                        <p:cTn id="49" fill="hold">
                          <p:stCondLst>
                            <p:cond delay="0"/>
                          </p:stCondLst>
                          <p:childTnLst>
                            <p:par>
                              <p:cTn id="50" presetID="11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5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3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zoom(in)">
                                    <p:cBhvr>
                                      <p:cTn id="52" dur="350" fill="hold"/>
                                      <p:tgtEl>
                                        <p:spTgt spid="13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53" fill="hold">
                    <p:stCondLst>
                      <p:cond delay="50"/>
                    </p:stCondLst>
                    <p:childTnLst>
                      <p:par>
                        <p:cTn id="54" fill="hold">
                          <p:stCondLst>
                            <p:cond delay="0"/>
                          </p:stCondLst>
                          <p:childTnLst>
                            <p:par>
                              <p:cTn id="5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5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4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57" dur="300" fill="hold"/>
                                      <p:tgtEl>
                                        <p:spTgt spid="14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</p:childTnLst>
            </p:cTn>
            <p:prevCondLst>
              <p:cond evt="onPrev" delay="0">
                <p:tgtEl>
                  <p:spTgt spid="3"/>
                </p:tgtEl>
              </p:cond>
              <p:cond evt="onPrev" delay="0">
                <p:tgtEl>
                  <p:spTgt spid="6"/>
                </p:tgtEl>
              </p:cond>
              <p:cond evt="onPrev" delay="0">
                <p:tgtEl>
                  <p:spTgt spid="11"/>
                </p:tgtEl>
              </p:cond>
            </p:prevCondLst>
            <p:nextCondLst>
              <p:cond evt="onNext" delay="0">
                <p:tgtEl>
                  <p:spTgt spid="3"/>
                </p:tgtEl>
              </p:cond>
              <p:cond evt="onNext" delay="0">
                <p:tgtEl>
                  <p:spTgt spid="6"/>
                </p:tgtEl>
              </p:cond>
              <p:cond evt="onNext" delay="0">
                <p:tgtEl>
                  <p:spTgt spid="11"/>
                </p:tgtEl>
              </p:cond>
            </p:nextCondLst>
          </p:seq>
        </p:childTnLst>
      </p:cTn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rk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706727" y="329184"/>
            <a:ext cx="8778240" cy="841248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73152" bIns="73152"/>
          <a:lstStyle/>
          <a:p>
            <a:pPr algn="ctr">
              <a:defRPr sz="1700" b="1">
                <a:solidFill>
                  <a:srgbClr val="0B7285"/>
                </a:solidFill>
                <a:latin typeface="Trebuchet MS"/>
              </a:defRPr>
            </a:pPr>
            <a:r>
              <a:t>Project Progress &amp; Future Roadmap</a:t>
            </a:r>
          </a:p>
          <a:p>
            <a:pPr algn="ctr">
              <a:defRPr sz="1100">
                <a:solidFill>
                  <a:srgbClr val="6D5F52"/>
                </a:solidFill>
                <a:latin typeface="Calibri"/>
              </a:defRPr>
            </a:pPr>
            <a:r>
              <a:t>Current Status and Upcoming Laboratory Milestones</a:t>
            </a:r>
          </a:p>
        </p:txBody>
      </p:sp>
      <p:pic>
        <p:nvPicPr>
          <p:cNvPr id="4" name="Picture 3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2887" y="201168"/>
            <a:ext cx="1645920" cy="384048"/>
          </a:xfrm>
          <a:prstGeom prst="rect">
            <a:avLst/>
          </a:prstGeom>
        </p:spPr>
      </p:pic>
      <p:pic>
        <p:nvPicPr>
          <p:cNvPr id="5" name="Picture 4" descr="pin_cy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047" y="182880"/>
            <a:ext cx="384048" cy="38404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914400" y="1371600"/>
            <a:ext cx="3200400" cy="5029200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594360"/>
          <a:lstStyle/>
          <a:p>
            <a:pPr algn="ctr">
              <a:spcAft>
                <a:spcPts val="1000"/>
              </a:spcAft>
              <a:defRPr sz="1100">
                <a:solidFill>
                  <a:srgbClr val="2A231B"/>
                </a:solidFill>
              </a:defRPr>
            </a:pPr>
            <a:r>
              <a:t>• Studied all 12 physicochemical water quality parameters and their health/toxicological significance.</a:t>
            </a:r>
          </a:p>
          <a:p>
            <a:pPr>
              <a:spcAft>
                <a:spcPts val="1000"/>
              </a:spcAft>
              <a:defRPr sz="1100">
                <a:solidFill>
                  <a:srgbClr val="2A231B"/>
                </a:solidFill>
              </a:defRPr>
            </a:pPr>
            <a:r>
              <a:t>• Mastered analytical testing procedures (Titration, Flame Photometry, UV-Vis Spectrophotometry).</a:t>
            </a:r>
          </a:p>
          <a:p>
            <a:pPr>
              <a:spcAft>
                <a:spcPts val="1000"/>
              </a:spcAft>
              <a:defRPr sz="1100">
                <a:solidFill>
                  <a:srgbClr val="2A231B"/>
                </a:solidFill>
              </a:defRPr>
            </a:pPr>
            <a:r>
              <a:t>• Conducted extensive regional reconnaissance and finalized the Jhajjar Distributary (Bhalaut to Dhaur) as the primary study reach.</a:t>
            </a:r>
          </a:p>
          <a:p>
            <a:pPr>
              <a:spcAft>
                <a:spcPts val="1000"/>
              </a:spcAft>
              <a:defRPr sz="1100">
                <a:solidFill>
                  <a:srgbClr val="2A231B"/>
                </a:solidFill>
              </a:defRPr>
            </a:pPr>
            <a:r>
              <a:t>• Formulated the mathematical framework for WQI and IWQI calculations.</a:t>
            </a:r>
          </a:p>
        </p:txBody>
      </p:sp>
      <p:pic>
        <p:nvPicPr>
          <p:cNvPr id="7" name="Picture 6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1225296"/>
            <a:ext cx="1371600" cy="347472"/>
          </a:xfrm>
          <a:prstGeom prst="rect">
            <a:avLst/>
          </a:prstGeom>
        </p:spPr>
      </p:pic>
      <p:pic>
        <p:nvPicPr>
          <p:cNvPr id="8" name="Picture 7" descr="pin_gree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2576" y="1207008"/>
            <a:ext cx="384048" cy="38404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1097280" y="1554480"/>
            <a:ext cx="1828800" cy="292608"/>
          </a:xfrm>
          <a:prstGeom prst="roundRect">
            <a:avLst/>
          </a:prstGeom>
          <a:solidFill>
            <a:srgbClr val="EBFBEE"/>
          </a:solidFill>
          <a:ln w="12700">
            <a:solidFill>
              <a:srgbClr val="2B8A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1000">
                <a:solidFill>
                  <a:srgbClr val="2B8A3E"/>
                </a:solidFill>
                <a:latin typeface="Consolas"/>
              </a:defRPr>
            </a:pPr>
            <a:r>
              <a:t>COMPLETED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0" y="1371600"/>
            <a:ext cx="3200400" cy="5029200"/>
          </a:xfrm>
          <a:prstGeom prst="roundRect">
            <a:avLst/>
          </a:prstGeom>
          <a:solidFill>
            <a:srgbClr val="F4ECDC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594360"/>
          <a:lstStyle/>
          <a:p>
            <a:pPr algn="ctr">
              <a:spcAft>
                <a:spcPts val="1000"/>
              </a:spcAft>
              <a:defRPr sz="1100">
                <a:solidFill>
                  <a:srgbClr val="2A231B"/>
                </a:solidFill>
              </a:defRPr>
            </a:pPr>
            <a:r>
              <a:t>• Demarcating GPS-referenced sampling locations along head, middle, and tail reaches of the distributary.</a:t>
            </a:r>
          </a:p>
          <a:p>
            <a:pPr>
              <a:spcAft>
                <a:spcPts val="1000"/>
              </a:spcAft>
              <a:defRPr sz="1100">
                <a:solidFill>
                  <a:srgbClr val="2A231B"/>
                </a:solidFill>
              </a:defRPr>
            </a:pPr>
            <a:r>
              <a:t>• Procuring pre-washed polypropylene bottles and field reagents for sample preservation.</a:t>
            </a:r>
          </a:p>
          <a:p>
            <a:pPr>
              <a:spcAft>
                <a:spcPts val="1000"/>
              </a:spcAft>
              <a:defRPr sz="1100">
                <a:solidFill>
                  <a:srgbClr val="2A231B"/>
                </a:solidFill>
              </a:defRPr>
            </a:pPr>
            <a:r>
              <a:t>• Scheduling coordinated sample collection drives across the canal command area.</a:t>
            </a:r>
          </a:p>
        </p:txBody>
      </p:sp>
      <p:pic>
        <p:nvPicPr>
          <p:cNvPr id="11" name="Picture 10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1225296"/>
            <a:ext cx="1371600" cy="347472"/>
          </a:xfrm>
          <a:prstGeom prst="rect">
            <a:avLst/>
          </a:prstGeom>
        </p:spPr>
      </p:pic>
      <p:pic>
        <p:nvPicPr>
          <p:cNvPr id="12" name="Picture 11" descr="pin_yello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0176" y="1207008"/>
            <a:ext cx="384048" cy="38404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4754880" y="1554480"/>
            <a:ext cx="1828800" cy="292608"/>
          </a:xfrm>
          <a:prstGeom prst="roundRect">
            <a:avLst/>
          </a:prstGeom>
          <a:solidFill>
            <a:srgbClr val="FFF9DB"/>
          </a:solidFill>
          <a:ln w="12700">
            <a:solidFill>
              <a:srgbClr val="D99B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1000">
                <a:solidFill>
                  <a:srgbClr val="D99B00"/>
                </a:solidFill>
                <a:latin typeface="Consolas"/>
              </a:defRPr>
            </a:pPr>
            <a:r>
              <a:t>IN PROGRESS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371600"/>
            <a:ext cx="3200400" cy="5029200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594360"/>
          <a:lstStyle/>
          <a:p>
            <a:pPr algn="ctr">
              <a:spcAft>
                <a:spcPts val="1000"/>
              </a:spcAft>
              <a:defRPr sz="1100">
                <a:solidFill>
                  <a:srgbClr val="2A231B"/>
                </a:solidFill>
              </a:defRPr>
            </a:pPr>
            <a:r>
              <a:t>• Execute comprehensive chemical testing of all water samples in the environmental engineering laboratory.</a:t>
            </a:r>
          </a:p>
          <a:p>
            <a:pPr>
              <a:spcAft>
                <a:spcPts val="1000"/>
              </a:spcAft>
              <a:defRPr sz="1100">
                <a:solidFill>
                  <a:srgbClr val="2A231B"/>
                </a:solidFill>
              </a:defRPr>
            </a:pPr>
            <a:r>
              <a:t>• Calculate WQI and IWQI scores for all sampling stations.</a:t>
            </a:r>
          </a:p>
          <a:p>
            <a:pPr>
              <a:spcAft>
                <a:spcPts val="1000"/>
              </a:spcAft>
              <a:defRPr sz="1100">
                <a:solidFill>
                  <a:srgbClr val="2A231B"/>
                </a:solidFill>
              </a:defRPr>
            </a:pPr>
            <a:r>
              <a:t>• Assess spatial water quality trends across the distributary and establish potability/irrigation suitability benchmarks.</a:t>
            </a:r>
          </a:p>
          <a:p>
            <a:pPr>
              <a:spcAft>
                <a:spcPts val="1000"/>
              </a:spcAft>
              <a:defRPr sz="1100">
                <a:solidFill>
                  <a:srgbClr val="2A231B"/>
                </a:solidFill>
              </a:defRPr>
            </a:pPr>
            <a:r>
              <a:t>• Compile final report and presentation of findings for engineering mitigation.</a:t>
            </a:r>
          </a:p>
        </p:txBody>
      </p:sp>
      <p:pic>
        <p:nvPicPr>
          <p:cNvPr id="15" name="Picture 14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1225296"/>
            <a:ext cx="1371600" cy="347472"/>
          </a:xfrm>
          <a:prstGeom prst="rect">
            <a:avLst/>
          </a:prstGeom>
        </p:spPr>
      </p:pic>
      <p:pic>
        <p:nvPicPr>
          <p:cNvPr id="16" name="Picture 15" descr="pin_cy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7776" y="1207008"/>
            <a:ext cx="384048" cy="384048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8412480" y="1554480"/>
            <a:ext cx="1828800" cy="292608"/>
          </a:xfrm>
          <a:prstGeom prst="roundRect">
            <a:avLst/>
          </a:prstGeom>
          <a:solidFill>
            <a:srgbClr val="E3FAFC"/>
          </a:solidFill>
          <a:ln w="12700">
            <a:solidFill>
              <a:srgbClr val="0B72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1000">
                <a:solidFill>
                  <a:srgbClr val="0B7285"/>
                </a:solidFill>
                <a:latin typeface="Consolas"/>
              </a:defRPr>
            </a:pPr>
            <a:r>
              <a:t>NEXT PHASES</a:t>
            </a:r>
          </a:p>
        </p:txBody>
      </p:sp>
    </p:spTree>
  </p:cSld>
  <p:clrMapOvr>
    <a:masterClrMapping/>
  </p:clrMapOvr>
  <p:transition spd="med">
    <p:push dir="r"/>
  </p:transition>
  <p:timing>
    <p:tnLst>
      <p:cTn id="1" dur="indefinite" restart="always" nodeType="tmRoot">
        <p:childTnLst>
          <p:seq concurrent="1" nextAc="seek">
            <p:cTn id="2" dur="indefinite" nodeType="mainSeq">
              <p:childTnLst>
                <p:par>
                  <p:cTn id="3" fill="hold">
                    <p:stCondLst>
                      <p:cond delay="0"/>
                    </p:stCondLst>
                    <p:childTnLst>
                      <p:par>
                        <p:cTn id="4" fill="hold">
                          <p:stCondLst>
                            <p:cond delay="0"/>
                          </p:stCondLst>
                          <p:childTnLst>
                            <p:par>
                              <p:cTn id="5" presetID="10" presetClass="entr" presetSubtype="0" fill="hold" nodeType="click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3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7" dur="450" fill="hold"/>
                                      <p:tgtEl>
                                        <p:spTgt spid="3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8" fill="hold">
                    <p:stCondLst>
                      <p:cond delay="0"/>
                    </p:stCondLst>
                    <p:childTnLst>
                      <p:par>
                        <p:cTn id="9" fill="hold">
                          <p:stCondLst>
                            <p:cond delay="0"/>
                          </p:stCondLst>
                          <p:childTnLst>
                            <p:par>
                              <p:cTn id="10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1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4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12" dur="300" fill="hold"/>
                                      <p:tgtEl>
                                        <p:spTgt spid="4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13" fill="hold">
                    <p:stCondLst>
                      <p:cond delay="50"/>
                    </p:stCondLst>
                    <p:childTnLst>
                      <p:par>
                        <p:cTn id="14" fill="hold">
                          <p:stCondLst>
                            <p:cond delay="0"/>
                          </p:stCondLst>
                          <p:childTnLst>
                            <p:par>
                              <p:cTn id="15" presetID="11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1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5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zoom(in)">
                                    <p:cBhvr>
                                      <p:cTn id="17" dur="350" fill="hold"/>
                                      <p:tgtEl>
                                        <p:spTgt spid="5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18" fill="hold">
                    <p:stCondLst>
                      <p:cond delay="0"/>
                    </p:stCondLst>
                    <p:childTnLst>
                      <p:par>
                        <p:cTn id="19" fill="hold">
                          <p:stCondLst>
                            <p:cond delay="0"/>
                          </p:stCondLst>
                          <p:childTnLst>
                            <p:par>
                              <p:cTn id="20" presetID="47" presetClass="entr" presetSubtype="0" fill="hold" nodeType="click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2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6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22" dur="450" fill="hold"/>
                                      <p:tgtEl>
                                        <p:spTgt spid="6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23" fill="hold">
                    <p:stCondLst>
                      <p:cond delay="0"/>
                    </p:stCondLst>
                    <p:childTnLst>
                      <p:par>
                        <p:cTn id="24" fill="hold">
                          <p:stCondLst>
                            <p:cond delay="0"/>
                          </p:stCondLst>
                          <p:childTnLst>
                            <p:par>
                              <p:cTn id="2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2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7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27" dur="300" fill="hold"/>
                                      <p:tgtEl>
                                        <p:spTgt spid="7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28" fill="hold">
                    <p:stCondLst>
                      <p:cond delay="50"/>
                    </p:stCondLst>
                    <p:childTnLst>
                      <p:par>
                        <p:cTn id="29" fill="hold">
                          <p:stCondLst>
                            <p:cond delay="0"/>
                          </p:stCondLst>
                          <p:childTnLst>
                            <p:par>
                              <p:cTn id="30" presetID="11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3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8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zoom(in)">
                                    <p:cBhvr>
                                      <p:cTn id="32" dur="350" fill="hold"/>
                                      <p:tgtEl>
                                        <p:spTgt spid="8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33" fill="hold">
                    <p:stCondLst>
                      <p:cond delay="50"/>
                    </p:stCondLst>
                    <p:childTnLst>
                      <p:par>
                        <p:cTn id="34" fill="hold">
                          <p:stCondLst>
                            <p:cond delay="0"/>
                          </p:stCondLst>
                          <p:childTnLst>
                            <p:par>
                              <p:cTn id="3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3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9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37" dur="300" fill="hold"/>
                                      <p:tgtEl>
                                        <p:spTgt spid="9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38" fill="hold">
                    <p:stCondLst>
                      <p:cond delay="0"/>
                    </p:stCondLst>
                    <p:childTnLst>
                      <p:par>
                        <p:cTn id="39" fill="hold">
                          <p:stCondLst>
                            <p:cond delay="0"/>
                          </p:stCondLst>
                          <p:childTnLst>
                            <p:par>
                              <p:cTn id="40" presetID="47" presetClass="entr" presetSubtype="0" fill="hold" nodeType="click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4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0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42" dur="450" fill="hold"/>
                                      <p:tgtEl>
                                        <p:spTgt spid="10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43" fill="hold">
                    <p:stCondLst>
                      <p:cond delay="0"/>
                    </p:stCondLst>
                    <p:childTnLst>
                      <p:par>
                        <p:cTn id="44" fill="hold">
                          <p:stCondLst>
                            <p:cond delay="0"/>
                          </p:stCondLst>
                          <p:childTnLst>
                            <p:par>
                              <p:cTn id="4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4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1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47" dur="300" fill="hold"/>
                                      <p:tgtEl>
                                        <p:spTgt spid="11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48" fill="hold">
                    <p:stCondLst>
                      <p:cond delay="50"/>
                    </p:stCondLst>
                    <p:childTnLst>
                      <p:par>
                        <p:cTn id="49" fill="hold">
                          <p:stCondLst>
                            <p:cond delay="0"/>
                          </p:stCondLst>
                          <p:childTnLst>
                            <p:par>
                              <p:cTn id="50" presetID="11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5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2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zoom(in)">
                                    <p:cBhvr>
                                      <p:cTn id="52" dur="350" fill="hold"/>
                                      <p:tgtEl>
                                        <p:spTgt spid="12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53" fill="hold">
                    <p:stCondLst>
                      <p:cond delay="50"/>
                    </p:stCondLst>
                    <p:childTnLst>
                      <p:par>
                        <p:cTn id="54" fill="hold">
                          <p:stCondLst>
                            <p:cond delay="0"/>
                          </p:stCondLst>
                          <p:childTnLst>
                            <p:par>
                              <p:cTn id="5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5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3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57" dur="300" fill="hold"/>
                                      <p:tgtEl>
                                        <p:spTgt spid="13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58" fill="hold">
                    <p:stCondLst>
                      <p:cond delay="0"/>
                    </p:stCondLst>
                    <p:childTnLst>
                      <p:par>
                        <p:cTn id="59" fill="hold">
                          <p:stCondLst>
                            <p:cond delay="0"/>
                          </p:stCondLst>
                          <p:childTnLst>
                            <p:par>
                              <p:cTn id="60" presetID="47" presetClass="entr" presetSubtype="0" fill="hold" nodeType="click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6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4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62" dur="450" fill="hold"/>
                                      <p:tgtEl>
                                        <p:spTgt spid="14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63" fill="hold">
                    <p:stCondLst>
                      <p:cond delay="0"/>
                    </p:stCondLst>
                    <p:childTnLst>
                      <p:par>
                        <p:cTn id="64" fill="hold">
                          <p:stCondLst>
                            <p:cond delay="0"/>
                          </p:stCondLst>
                          <p:childTnLst>
                            <p:par>
                              <p:cTn id="6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6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5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67" dur="300" fill="hold"/>
                                      <p:tgtEl>
                                        <p:spTgt spid="15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68" fill="hold">
                    <p:stCondLst>
                      <p:cond delay="50"/>
                    </p:stCondLst>
                    <p:childTnLst>
                      <p:par>
                        <p:cTn id="69" fill="hold">
                          <p:stCondLst>
                            <p:cond delay="0"/>
                          </p:stCondLst>
                          <p:childTnLst>
                            <p:par>
                              <p:cTn id="70" presetID="11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71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6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zoom(in)">
                                    <p:cBhvr>
                                      <p:cTn id="72" dur="350" fill="hold"/>
                                      <p:tgtEl>
                                        <p:spTgt spid="16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  <p:par>
                  <p:cTn id="73" fill="hold">
                    <p:stCondLst>
                      <p:cond delay="50"/>
                    </p:stCondLst>
                    <p:childTnLst>
                      <p:par>
                        <p:cTn id="74" fill="hold">
                          <p:stCondLst>
                            <p:cond delay="0"/>
                          </p:stCondLst>
                          <p:childTnLst>
                            <p:par>
                              <p:cTn id="75" presetID="10" presetClass="entr" presetSubtype="0" fill="hold" nodeType="withEffect">
                                <p:stCondLst>
                                  <p:cond delay="0"/>
                                </p:stCondLst>
                                <p:childTnLst>
                                  <p:set>
                                    <p:cBhvr>
                                      <p:cTn id="76" dur="1" fill="hold">
                                        <p:stCondLst>
                                          <p:cond delay="0"/>
                                        </p:stCondLst>
                                      </p:cTn>
                                      <p:tgtEl>
                                        <p:spTgt spid="17"/>
                                      </p:tgtEl>
                                      <p:attrNameLst>
                                        <p:attrName>style.visibility</p:attrName>
                                      </p:attrNameLst>
                                    </p:cBhvr>
                                    <p:to>
                                      <p:strVal type="str" val="visible"/>
                                    </p:to>
                                  </p:set>
                                  <p:animEffect transition="in" filter="fade">
                                    <p:cBhvr>
                                      <p:cTn id="77" dur="300" fill="hold"/>
                                      <p:tgtEl>
                                        <p:spTgt spid="17"/>
                                      </p:tgtEl>
                                    </p:cBhvr>
                                  </p:animEffect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</p:par>
              </p:childTnLst>
            </p:cTn>
            <p:prevCondLst>
              <p:cond evt="onPrev" delay="0">
                <p:tgtEl>
                  <p:spTgt spid="3"/>
                </p:tgtEl>
              </p:cond>
              <p:cond evt="onPrev" delay="0">
                <p:tgtEl>
                  <p:spTgt spid="6"/>
                </p:tgtEl>
              </p:cond>
              <p:cond evt="onPrev" delay="0">
                <p:tgtEl>
                  <p:spTgt spid="10"/>
                </p:tgtEl>
              </p:cond>
              <p:cond evt="onPrev" delay="0">
                <p:tgtEl>
                  <p:spTgt spid="14"/>
                </p:tgtEl>
              </p:cond>
            </p:prevCondLst>
            <p:nextCondLst>
              <p:cond evt="onNext" delay="0">
                <p:tgtEl>
                  <p:spTgt spid="3"/>
                </p:tgtEl>
              </p:cond>
              <p:cond evt="onNext" delay="0">
                <p:tgtEl>
                  <p:spTgt spid="6"/>
                </p:tgtEl>
              </p:cond>
              <p:cond evt="onNext" delay="0">
                <p:tgtEl>
                  <p:spTgt spid="10"/>
                </p:tgtEl>
              </p:cond>
              <p:cond evt="onNext" delay="0">
                <p:tgtEl>
                  <p:spTgt spid="14"/>
                </p:tgtEl>
              </p:cond>
            </p:nextCondLst>
          </p:seq>
        </p:childTnLst>
      </p:cTn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